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4" r:id="rId1"/>
  </p:sldMasterIdLst>
  <p:sldIdLst>
    <p:sldId id="256" r:id="rId2"/>
    <p:sldId id="259" r:id="rId3"/>
    <p:sldId id="261" r:id="rId4"/>
    <p:sldId id="263" r:id="rId5"/>
    <p:sldId id="264" r:id="rId6"/>
    <p:sldId id="293" r:id="rId7"/>
    <p:sldId id="29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928"/>
  </p:normalViewPr>
  <p:slideViewPr>
    <p:cSldViewPr snapToGrid="0" snapToObjects="1">
      <p:cViewPr varScale="1">
        <p:scale>
          <a:sx n="159" d="100"/>
          <a:sy n="159" d="100"/>
        </p:scale>
        <p:origin x="336"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C8255AB-DB88-8C4A-9BEA-FA47F23A870D}" type="datetimeFigureOut">
              <a:rPr lang="en-US" smtClean="0"/>
              <a:t>3/2/2024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759113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8255AB-DB88-8C4A-9BEA-FA47F23A870D}" type="datetimeFigureOut">
              <a:rPr lang="en-US" smtClean="0"/>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1852406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8255AB-DB88-8C4A-9BEA-FA47F23A870D}" type="datetimeFigureOut">
              <a:rPr lang="en-US" smtClean="0"/>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5849559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8255AB-DB88-8C4A-9BEA-FA47F23A870D}" type="datetimeFigureOut">
              <a:rPr lang="en-US" smtClean="0"/>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6552C-6236-C14E-AB62-483C260E0AAA}"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704776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8255AB-DB88-8C4A-9BEA-FA47F23A870D}" type="datetimeFigureOut">
              <a:rPr lang="en-US" smtClean="0"/>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1773565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8255AB-DB88-8C4A-9BEA-FA47F23A870D}" type="datetimeFigureOut">
              <a:rPr lang="en-US" smtClean="0"/>
              <a:t>3/2/2024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4560155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8255AB-DB88-8C4A-9BEA-FA47F23A870D}" type="datetimeFigureOut">
              <a:rPr lang="en-US" smtClean="0"/>
              <a:t>3/2/2024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8664475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8255AB-DB88-8C4A-9BEA-FA47F23A870D}" type="datetimeFigureOut">
              <a:rPr lang="en-US" smtClean="0"/>
              <a:t>3/2/2024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15026656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8255AB-DB88-8C4A-9BEA-FA47F23A870D}" type="datetimeFigureOut">
              <a:rPr lang="en-US" smtClean="0"/>
              <a:t>3/2/2024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518513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8255AB-DB88-8C4A-9BEA-FA47F23A870D}" type="datetimeFigureOut">
              <a:rPr lang="en-US" smtClean="0"/>
              <a:t>3/2/2024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192871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8255AB-DB88-8C4A-9BEA-FA47F23A870D}" type="datetimeFigureOut">
              <a:rPr lang="en-US" smtClean="0"/>
              <a:t>3/2/2024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4202508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8255AB-DB88-8C4A-9BEA-FA47F23A870D}" type="datetimeFigureOut">
              <a:rPr lang="en-US" smtClean="0"/>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994783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8255AB-DB88-8C4A-9BEA-FA47F23A870D}" type="datetimeFigureOut">
              <a:rPr lang="en-US" smtClean="0"/>
              <a:t>3/2/2024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1105786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8255AB-DB88-8C4A-9BEA-FA47F23A870D}" type="datetimeFigureOut">
              <a:rPr lang="en-US" smtClean="0"/>
              <a:t>3/2/2024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087907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8255AB-DB88-8C4A-9BEA-FA47F23A870D}" type="datetimeFigureOut">
              <a:rPr lang="en-US" smtClean="0"/>
              <a:t>3/2/2024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10968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8255AB-DB88-8C4A-9BEA-FA47F23A870D}" type="datetimeFigureOut">
              <a:rPr lang="en-US" smtClean="0"/>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3727991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8255AB-DB88-8C4A-9BEA-FA47F23A870D}" type="datetimeFigureOut">
              <a:rPr lang="en-US" smtClean="0"/>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717970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C8255AB-DB88-8C4A-9BEA-FA47F23A870D}" type="datetimeFigureOut">
              <a:rPr lang="en-US" smtClean="0"/>
              <a:t>3/2/2024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E56552C-6236-C14E-AB62-483C260E0AAA}" type="slidenum">
              <a:rPr lang="en-US" smtClean="0"/>
              <a:t>‹#›</a:t>
            </a:fld>
            <a:endParaRPr lang="en-US"/>
          </a:p>
        </p:txBody>
      </p:sp>
    </p:spTree>
    <p:extLst>
      <p:ext uri="{BB962C8B-B14F-4D97-AF65-F5344CB8AC3E}">
        <p14:creationId xmlns:p14="http://schemas.microsoft.com/office/powerpoint/2010/main" val="2844386182"/>
      </p:ext>
    </p:extLst>
  </p:cSld>
  <p:clrMap bg1="dk1" tx1="lt1" bg2="dk2" tx2="lt2" accent1="accent1" accent2="accent2" accent3="accent3" accent4="accent4" accent5="accent5" accent6="accent6" hlink="hlink" folHlink="folHlink"/>
  <p:sldLayoutIdLst>
    <p:sldLayoutId id="2147483935" r:id="rId1"/>
    <p:sldLayoutId id="2147483936" r:id="rId2"/>
    <p:sldLayoutId id="2147483937" r:id="rId3"/>
    <p:sldLayoutId id="2147483938" r:id="rId4"/>
    <p:sldLayoutId id="2147483939" r:id="rId5"/>
    <p:sldLayoutId id="2147483940" r:id="rId6"/>
    <p:sldLayoutId id="2147483941" r:id="rId7"/>
    <p:sldLayoutId id="2147483942" r:id="rId8"/>
    <p:sldLayoutId id="2147483943" r:id="rId9"/>
    <p:sldLayoutId id="2147483944" r:id="rId10"/>
    <p:sldLayoutId id="2147483945" r:id="rId11"/>
    <p:sldLayoutId id="2147483946" r:id="rId12"/>
    <p:sldLayoutId id="2147483947" r:id="rId13"/>
    <p:sldLayoutId id="2147483948" r:id="rId14"/>
    <p:sldLayoutId id="2147483949" r:id="rId15"/>
    <p:sldLayoutId id="2147483950" r:id="rId16"/>
    <p:sldLayoutId id="2147483951"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3CCE2-B95A-B04B-B772-92098F173106}"/>
              </a:ext>
            </a:extLst>
          </p:cNvPr>
          <p:cNvSpPr>
            <a:spLocks noGrp="1"/>
          </p:cNvSpPr>
          <p:nvPr>
            <p:ph type="ctrTitle"/>
          </p:nvPr>
        </p:nvSpPr>
        <p:spPr>
          <a:xfrm>
            <a:off x="1262187" y="3486992"/>
            <a:ext cx="9667626" cy="982756"/>
          </a:xfrm>
          <a:ln>
            <a:noFill/>
          </a:ln>
        </p:spPr>
        <p:txBody>
          <a:bodyPr>
            <a:noAutofit/>
          </a:bodyPr>
          <a:lstStyle/>
          <a:p>
            <a:pPr algn="ctr"/>
            <a:r>
              <a:rPr lang="en-US" sz="6600" b="1" dirty="0">
                <a:solidFill>
                  <a:schemeClr val="tx1"/>
                </a:solidFill>
                <a:latin typeface="Arial Black" panose="020B0A04020102020204" pitchFamily="34" charset="0"/>
              </a:rPr>
              <a:t>Applied Data Science</a:t>
            </a:r>
            <a:br>
              <a:rPr lang="en-US" sz="6600" b="1" dirty="0">
                <a:solidFill>
                  <a:schemeClr val="tx1"/>
                </a:solidFill>
                <a:latin typeface="Arial Black" panose="020B0A04020102020204" pitchFamily="34" charset="0"/>
              </a:rPr>
            </a:br>
            <a:r>
              <a:rPr lang="en-US" sz="6600" b="1" dirty="0">
                <a:solidFill>
                  <a:schemeClr val="tx1"/>
                </a:solidFill>
                <a:latin typeface="Arial Black" panose="020B0A04020102020204" pitchFamily="34" charset="0"/>
              </a:rPr>
              <a:t>Capstone</a:t>
            </a:r>
          </a:p>
        </p:txBody>
      </p:sp>
      <p:pic>
        <p:nvPicPr>
          <p:cNvPr id="1026" name="Picture 2" descr="IBM Logo PNG Transparent &amp;amp; SVG Vector - Freebie Supply">
            <a:extLst>
              <a:ext uri="{FF2B5EF4-FFF2-40B4-BE49-F238E27FC236}">
                <a16:creationId xmlns:a16="http://schemas.microsoft.com/office/drawing/2014/main" id="{A1362C72-0534-5F48-A378-27D6DB17F1DB}"/>
              </a:ext>
            </a:extLst>
          </p:cNvPr>
          <p:cNvPicPr>
            <a:picLocks noChangeAspect="1" noChangeArrowheads="1"/>
          </p:cNvPicPr>
          <p:nvPr/>
        </p:nvPicPr>
        <p:blipFill>
          <a:blip r:embed="rId2">
            <a:biLevel thresh="25000"/>
            <a:extLst>
              <a:ext uri="{28A0092B-C50C-407E-A947-70E740481C1C}">
                <a14:useLocalDpi xmlns:a14="http://schemas.microsoft.com/office/drawing/2010/main" val="0"/>
              </a:ext>
            </a:extLst>
          </a:blip>
          <a:srcRect/>
          <a:stretch>
            <a:fillRect/>
          </a:stretch>
        </p:blipFill>
        <p:spPr bwMode="auto">
          <a:xfrm>
            <a:off x="2836588" y="751476"/>
            <a:ext cx="5994249" cy="2395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00140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735217"/>
            <a:ext cx="10515600" cy="2622223"/>
          </a:xfrm>
        </p:spPr>
        <p:txBody>
          <a:bodyPr>
            <a:normAutofit/>
          </a:bodyPr>
          <a:lstStyle/>
          <a:p>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We use Dash to construct an interactive web application that enables users to manipulate the input through dropdown menus and a range slider. The application features a pie chart and a scatterplot that reveal the aggregate number of successful launches by launch site and explore the relationship between payload mass and mission outcomes, distinguishing between success and failure for each launch site.</a:t>
            </a:r>
            <a:endParaRPr lang="en-US" sz="1800" dirty="0">
              <a:solidFill>
                <a:schemeClr val="tx1"/>
              </a:solidFill>
              <a:latin typeface="Arial" panose="020B0604020202020204" pitchFamily="34" charset="0"/>
              <a:cs typeface="Arial" panose="020B0604020202020204" pitchFamily="34" charset="0"/>
            </a:endParaRPr>
          </a:p>
        </p:txBody>
      </p:sp>
      <p:sp>
        <p:nvSpPr>
          <p:cNvPr id="9" name="Title 1">
            <a:extLst>
              <a:ext uri="{FF2B5EF4-FFF2-40B4-BE49-F238E27FC236}">
                <a16:creationId xmlns:a16="http://schemas.microsoft.com/office/drawing/2014/main" id="{91AFE87E-D60A-F541-9DBF-8B7D853FFC5C}"/>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METHODOLOGY</a:t>
            </a:r>
          </a:p>
          <a:p>
            <a:pPr>
              <a:spcBef>
                <a:spcPts val="500"/>
              </a:spcBef>
            </a:pPr>
            <a:r>
              <a:rPr lang="en-US" sz="3400" b="1" dirty="0">
                <a:latin typeface="Arial Black" panose="020B0A04020102020204" pitchFamily="34" charset="0"/>
              </a:rPr>
              <a:t>       3. Creating dynamic visualizations of data</a:t>
            </a:r>
          </a:p>
        </p:txBody>
      </p:sp>
      <p:pic>
        <p:nvPicPr>
          <p:cNvPr id="2050" name="Picture 2" descr="Dash — Your Simple yet Powerful Data-Vis Dashboard | by Aya Aurora | Medium">
            <a:extLst>
              <a:ext uri="{FF2B5EF4-FFF2-40B4-BE49-F238E27FC236}">
                <a16:creationId xmlns:a16="http://schemas.microsoft.com/office/drawing/2014/main" id="{ED57452B-12DF-9472-7F3E-807DF0FDFB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6692" y="4565232"/>
            <a:ext cx="4437897" cy="1698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1149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33483"/>
            <a:ext cx="10515600" cy="4791782"/>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We utilize Scikit-</a:t>
            </a:r>
            <a:r>
              <a:rPr lang="en-US" sz="2400" dirty="0" err="1">
                <a:solidFill>
                  <a:schemeClr val="tx1"/>
                </a:solidFill>
                <a:latin typeface="Arial" panose="020B0604020202020204" pitchFamily="34" charset="0"/>
                <a:cs typeface="Arial" panose="020B0604020202020204" pitchFamily="34" charset="0"/>
              </a:rPr>
              <a:t>learn's</a:t>
            </a:r>
            <a:r>
              <a:rPr lang="en-US" sz="2400" dirty="0">
                <a:solidFill>
                  <a:schemeClr val="tx1"/>
                </a:solidFill>
                <a:latin typeface="Arial" panose="020B0604020202020204" pitchFamily="34" charset="0"/>
                <a:cs typeface="Arial" panose="020B0604020202020204" pitchFamily="34" charset="0"/>
              </a:rPr>
              <a:t> suite of tools to construct our machine learning models. Our predictive modeling process encompasses data normalization, partitioning the dataset into training and testing subsets, and formulating various machine learning algorithms such as Logistic Regression, Support Vector Machine (SVM), Decision Tree, and K-Nearest Neighbors (KNN). </a:t>
            </a:r>
          </a:p>
          <a:p>
            <a:pPr marL="0" indent="0">
              <a:buNone/>
            </a:pPr>
            <a:r>
              <a:rPr lang="en-US" sz="2400" dirty="0">
                <a:solidFill>
                  <a:schemeClr val="tx1"/>
                </a:solidFill>
                <a:latin typeface="Arial" panose="020B0604020202020204" pitchFamily="34" charset="0"/>
                <a:cs typeface="Arial" panose="020B0604020202020204" pitchFamily="34" charset="0"/>
              </a:rPr>
              <a:t>We train these models, optimize their hyperparameters, and assess their performance using accuracy metrics and confusion matrices.</a:t>
            </a:r>
            <a:endParaRPr lang="en-US" sz="1800" dirty="0">
              <a:solidFill>
                <a:schemeClr val="tx1"/>
              </a:solidFill>
              <a:latin typeface="Arial" panose="020B0604020202020204" pitchFamily="34" charset="0"/>
              <a:cs typeface="Arial" panose="020B0604020202020204" pitchFamily="34" charset="0"/>
            </a:endParaRPr>
          </a:p>
        </p:txBody>
      </p:sp>
      <p:sp>
        <p:nvSpPr>
          <p:cNvPr id="9" name="Title 1">
            <a:extLst>
              <a:ext uri="{FF2B5EF4-FFF2-40B4-BE49-F238E27FC236}">
                <a16:creationId xmlns:a16="http://schemas.microsoft.com/office/drawing/2014/main" id="{EAD1DAD5-EEE6-4948-8E2D-0D195640B949}"/>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METHODOLOGY</a:t>
            </a:r>
          </a:p>
          <a:p>
            <a:pPr>
              <a:spcBef>
                <a:spcPts val="500"/>
              </a:spcBef>
            </a:pPr>
            <a:r>
              <a:rPr lang="en-US" sz="3400" b="1" dirty="0">
                <a:latin typeface="Arial Black" panose="020B0A04020102020204" pitchFamily="34" charset="0"/>
              </a:rPr>
              <a:t>       4. Prediction through machine learning</a:t>
            </a:r>
          </a:p>
        </p:txBody>
      </p:sp>
      <p:pic>
        <p:nvPicPr>
          <p:cNvPr id="3074" name="Picture 2">
            <a:extLst>
              <a:ext uri="{FF2B5EF4-FFF2-40B4-BE49-F238E27FC236}">
                <a16:creationId xmlns:a16="http://schemas.microsoft.com/office/drawing/2014/main" id="{C31538DF-A14E-D63F-D3F7-4D18119566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6258" y="2965784"/>
            <a:ext cx="6650454" cy="513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2533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816854"/>
            <a:ext cx="10515600" cy="3964319"/>
          </a:xfrm>
        </p:spPr>
        <p:txBody>
          <a:bodyPr>
            <a:normAutofit lnSpcReduction="10000"/>
          </a:bodyPr>
          <a:lstStyle/>
          <a:p>
            <a:pPr marL="0" indent="0">
              <a:buNone/>
            </a:pPr>
            <a:r>
              <a:rPr lang="en-US" sz="2400" dirty="0">
                <a:solidFill>
                  <a:schemeClr val="tx1"/>
                </a:solidFill>
                <a:latin typeface="Arial" panose="020B0604020202020204" pitchFamily="34" charset="0"/>
                <a:cs typeface="Arial" panose="020B0604020202020204" pitchFamily="34" charset="0"/>
              </a:rPr>
              <a:t>Our findings are organized into five distinct sections:</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lvl="1"/>
            <a:r>
              <a:rPr lang="en-US" sz="2000" dirty="0">
                <a:solidFill>
                  <a:schemeClr val="tx1"/>
                </a:solidFill>
                <a:latin typeface="Arial" panose="020B0604020202020204" pitchFamily="34" charset="0"/>
                <a:cs typeface="Arial" panose="020B0604020202020204" pitchFamily="34" charset="0"/>
              </a:rPr>
              <a:t>SQL (EDA with SQL)</a:t>
            </a:r>
          </a:p>
          <a:p>
            <a:pPr lvl="1"/>
            <a:r>
              <a:rPr lang="en-US" sz="2000" dirty="0">
                <a:solidFill>
                  <a:schemeClr val="tx1"/>
                </a:solidFill>
                <a:latin typeface="Arial" panose="020B0604020202020204" pitchFamily="34" charset="0"/>
                <a:cs typeface="Arial" panose="020B0604020202020204" pitchFamily="34" charset="0"/>
              </a:rPr>
              <a:t>Matplotlib and Seaborn (EDA with Visualization)</a:t>
            </a:r>
          </a:p>
          <a:p>
            <a:pPr lvl="1"/>
            <a:r>
              <a:rPr lang="en-US" sz="2000" dirty="0">
                <a:solidFill>
                  <a:schemeClr val="tx1"/>
                </a:solidFill>
                <a:latin typeface="Arial" panose="020B0604020202020204" pitchFamily="34" charset="0"/>
                <a:cs typeface="Arial" panose="020B0604020202020204" pitchFamily="34" charset="0"/>
              </a:rPr>
              <a:t>Folium</a:t>
            </a:r>
          </a:p>
          <a:p>
            <a:pPr lvl="1"/>
            <a:r>
              <a:rPr lang="en-US" sz="2000" dirty="0">
                <a:solidFill>
                  <a:schemeClr val="tx1"/>
                </a:solidFill>
                <a:latin typeface="Arial" panose="020B0604020202020204" pitchFamily="34" charset="0"/>
                <a:cs typeface="Arial" panose="020B0604020202020204" pitchFamily="34" charset="0"/>
              </a:rPr>
              <a:t>Dash</a:t>
            </a:r>
          </a:p>
          <a:p>
            <a:pPr lvl="1"/>
            <a:r>
              <a:rPr lang="en-US" sz="2000" dirty="0">
                <a:solidFill>
                  <a:schemeClr val="tx1"/>
                </a:solidFill>
                <a:latin typeface="Arial" panose="020B0604020202020204" pitchFamily="34" charset="0"/>
                <a:cs typeface="Arial" panose="020B0604020202020204" pitchFamily="34" charset="0"/>
              </a:rPr>
              <a:t>Predictive Analysis </a:t>
            </a:r>
          </a:p>
          <a:p>
            <a:pPr lvl="1"/>
            <a:endParaRPr lang="en-US" sz="20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For clarity in the visual representations throughout these sections, 'class 0' denotes a failed launch, whereas 'class 1' signifies a launch that was successful.</a:t>
            </a:r>
          </a:p>
        </p:txBody>
      </p:sp>
      <p:sp>
        <p:nvSpPr>
          <p:cNvPr id="9" name="Title 1">
            <a:extLst>
              <a:ext uri="{FF2B5EF4-FFF2-40B4-BE49-F238E27FC236}">
                <a16:creationId xmlns:a16="http://schemas.microsoft.com/office/drawing/2014/main" id="{A91F8B2D-F9CE-E64C-8EF4-32DF66F9BE61}"/>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RESULTS</a:t>
            </a:r>
          </a:p>
        </p:txBody>
      </p:sp>
    </p:spTree>
    <p:extLst>
      <p:ext uri="{BB962C8B-B14F-4D97-AF65-F5344CB8AC3E}">
        <p14:creationId xmlns:p14="http://schemas.microsoft.com/office/powerpoint/2010/main" val="42931726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distinct launch sites utilized for the space missions are listed,</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and we have identified five instances where the launch sites' designations commence with 'CCA'.</a:t>
            </a: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RESULTS</a:t>
            </a:r>
          </a:p>
          <a:p>
            <a:pPr>
              <a:spcBef>
                <a:spcPts val="500"/>
              </a:spcBef>
            </a:pPr>
            <a:r>
              <a:rPr lang="en-US" sz="3400" b="1" dirty="0">
                <a:latin typeface="Arial Black" panose="020B0A04020102020204" pitchFamily="34" charset="0"/>
              </a:rPr>
              <a:t>       SQL (EDA with SQL)</a:t>
            </a:r>
          </a:p>
        </p:txBody>
      </p:sp>
      <p:pic>
        <p:nvPicPr>
          <p:cNvPr id="8" name="Picture 7">
            <a:extLst>
              <a:ext uri="{FF2B5EF4-FFF2-40B4-BE49-F238E27FC236}">
                <a16:creationId xmlns:a16="http://schemas.microsoft.com/office/drawing/2014/main" id="{D9B30B36-F37F-D240-AD5D-5AB83045D47B}"/>
              </a:ext>
            </a:extLst>
          </p:cNvPr>
          <p:cNvPicPr>
            <a:picLocks noChangeAspect="1"/>
          </p:cNvPicPr>
          <p:nvPr/>
        </p:nvPicPr>
        <p:blipFill>
          <a:blip r:embed="rId2"/>
          <a:stretch>
            <a:fillRect/>
          </a:stretch>
        </p:blipFill>
        <p:spPr>
          <a:xfrm>
            <a:off x="4622800" y="2456168"/>
            <a:ext cx="1473200" cy="1549400"/>
          </a:xfrm>
          <a:prstGeom prst="rect">
            <a:avLst/>
          </a:prstGeom>
        </p:spPr>
      </p:pic>
      <p:pic>
        <p:nvPicPr>
          <p:cNvPr id="11" name="Picture 10">
            <a:extLst>
              <a:ext uri="{FF2B5EF4-FFF2-40B4-BE49-F238E27FC236}">
                <a16:creationId xmlns:a16="http://schemas.microsoft.com/office/drawing/2014/main" id="{5362B8CB-C33B-7B4D-B317-48ADE698140A}"/>
              </a:ext>
            </a:extLst>
          </p:cNvPr>
          <p:cNvPicPr>
            <a:picLocks noChangeAspect="1"/>
          </p:cNvPicPr>
          <p:nvPr/>
        </p:nvPicPr>
        <p:blipFill>
          <a:blip r:embed="rId3"/>
          <a:stretch>
            <a:fillRect/>
          </a:stretch>
        </p:blipFill>
        <p:spPr>
          <a:xfrm>
            <a:off x="484271" y="5003721"/>
            <a:ext cx="11223458" cy="1401870"/>
          </a:xfrm>
          <a:prstGeom prst="rect">
            <a:avLst/>
          </a:prstGeom>
        </p:spPr>
      </p:pic>
    </p:spTree>
    <p:extLst>
      <p:ext uri="{BB962C8B-B14F-4D97-AF65-F5344CB8AC3E}">
        <p14:creationId xmlns:p14="http://schemas.microsoft.com/office/powerpoint/2010/main" val="15331057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540042"/>
            <a:ext cx="10515600" cy="5363647"/>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Booster missions conducted by NASA under the CRS program have a cumulative payload mass of 45,596 kilograms.</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The average mass of payloads carried by the Falcon 9 version 1.1 booster is 2,928 kilograms.</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The first successful ground pad landing occurred on December 22, 2015.</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SQL (EDA with SQL)</a:t>
            </a:r>
          </a:p>
        </p:txBody>
      </p:sp>
      <p:pic>
        <p:nvPicPr>
          <p:cNvPr id="9" name="Picture 8">
            <a:extLst>
              <a:ext uri="{FF2B5EF4-FFF2-40B4-BE49-F238E27FC236}">
                <a16:creationId xmlns:a16="http://schemas.microsoft.com/office/drawing/2014/main" id="{0BF08DFF-9CFA-6B4A-B3CF-A65FA89A41DF}"/>
              </a:ext>
            </a:extLst>
          </p:cNvPr>
          <p:cNvPicPr>
            <a:picLocks noChangeAspect="1"/>
          </p:cNvPicPr>
          <p:nvPr/>
        </p:nvPicPr>
        <p:blipFill>
          <a:blip r:embed="rId2"/>
          <a:stretch>
            <a:fillRect/>
          </a:stretch>
        </p:blipFill>
        <p:spPr>
          <a:xfrm>
            <a:off x="4236563" y="2499130"/>
            <a:ext cx="2882900" cy="723900"/>
          </a:xfrm>
          <a:prstGeom prst="rect">
            <a:avLst/>
          </a:prstGeom>
        </p:spPr>
      </p:pic>
      <p:pic>
        <p:nvPicPr>
          <p:cNvPr id="12" name="Picture 11">
            <a:extLst>
              <a:ext uri="{FF2B5EF4-FFF2-40B4-BE49-F238E27FC236}">
                <a16:creationId xmlns:a16="http://schemas.microsoft.com/office/drawing/2014/main" id="{BB295EA9-4FD4-794F-A2DC-F87CEDDDB248}"/>
              </a:ext>
            </a:extLst>
          </p:cNvPr>
          <p:cNvPicPr>
            <a:picLocks noChangeAspect="1"/>
          </p:cNvPicPr>
          <p:nvPr/>
        </p:nvPicPr>
        <p:blipFill>
          <a:blip r:embed="rId3"/>
          <a:stretch>
            <a:fillRect/>
          </a:stretch>
        </p:blipFill>
        <p:spPr>
          <a:xfrm>
            <a:off x="3734913" y="4221865"/>
            <a:ext cx="3886200" cy="622300"/>
          </a:xfrm>
          <a:prstGeom prst="rect">
            <a:avLst/>
          </a:prstGeom>
        </p:spPr>
      </p:pic>
      <p:pic>
        <p:nvPicPr>
          <p:cNvPr id="14" name="Picture 13">
            <a:extLst>
              <a:ext uri="{FF2B5EF4-FFF2-40B4-BE49-F238E27FC236}">
                <a16:creationId xmlns:a16="http://schemas.microsoft.com/office/drawing/2014/main" id="{D190576D-1425-B849-A5D9-1DACC40D87F7}"/>
              </a:ext>
            </a:extLst>
          </p:cNvPr>
          <p:cNvPicPr>
            <a:picLocks noChangeAspect="1"/>
          </p:cNvPicPr>
          <p:nvPr/>
        </p:nvPicPr>
        <p:blipFill>
          <a:blip r:embed="rId4"/>
          <a:stretch>
            <a:fillRect/>
          </a:stretch>
        </p:blipFill>
        <p:spPr>
          <a:xfrm>
            <a:off x="3592205" y="5615064"/>
            <a:ext cx="4279900" cy="749300"/>
          </a:xfrm>
          <a:prstGeom prst="rect">
            <a:avLst/>
          </a:prstGeom>
        </p:spPr>
      </p:pic>
    </p:spTree>
    <p:extLst>
      <p:ext uri="{BB962C8B-B14F-4D97-AF65-F5344CB8AC3E}">
        <p14:creationId xmlns:p14="http://schemas.microsoft.com/office/powerpoint/2010/main" val="30755669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552308"/>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Boosters that have successfully landed on a drone ship and carried a payload mass between 4000 and 6000 kilograms are listed.</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The total count of mission outcomes includes 100 successes and 1 failure.</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SQL (EDA with SQL)</a:t>
            </a:r>
          </a:p>
        </p:txBody>
      </p:sp>
      <p:pic>
        <p:nvPicPr>
          <p:cNvPr id="8" name="Picture 7">
            <a:extLst>
              <a:ext uri="{FF2B5EF4-FFF2-40B4-BE49-F238E27FC236}">
                <a16:creationId xmlns:a16="http://schemas.microsoft.com/office/drawing/2014/main" id="{0BD0FE85-8C3A-4D40-A0C4-489F6EE436E7}"/>
              </a:ext>
            </a:extLst>
          </p:cNvPr>
          <p:cNvPicPr>
            <a:picLocks noChangeAspect="1"/>
          </p:cNvPicPr>
          <p:nvPr/>
        </p:nvPicPr>
        <p:blipFill>
          <a:blip r:embed="rId2"/>
          <a:stretch>
            <a:fillRect/>
          </a:stretch>
        </p:blipFill>
        <p:spPr>
          <a:xfrm>
            <a:off x="5003800" y="2551786"/>
            <a:ext cx="1511300" cy="1625600"/>
          </a:xfrm>
          <a:prstGeom prst="rect">
            <a:avLst/>
          </a:prstGeom>
        </p:spPr>
      </p:pic>
      <p:pic>
        <p:nvPicPr>
          <p:cNvPr id="11" name="Picture 10">
            <a:extLst>
              <a:ext uri="{FF2B5EF4-FFF2-40B4-BE49-F238E27FC236}">
                <a16:creationId xmlns:a16="http://schemas.microsoft.com/office/drawing/2014/main" id="{C930E457-59EF-3541-A518-A054A9FB850B}"/>
              </a:ext>
            </a:extLst>
          </p:cNvPr>
          <p:cNvPicPr>
            <a:picLocks noChangeAspect="1"/>
          </p:cNvPicPr>
          <p:nvPr/>
        </p:nvPicPr>
        <p:blipFill>
          <a:blip r:embed="rId3"/>
          <a:stretch>
            <a:fillRect/>
          </a:stretch>
        </p:blipFill>
        <p:spPr>
          <a:xfrm>
            <a:off x="3265681" y="5290929"/>
            <a:ext cx="4851400" cy="685800"/>
          </a:xfrm>
          <a:prstGeom prst="rect">
            <a:avLst/>
          </a:prstGeom>
        </p:spPr>
      </p:pic>
    </p:spTree>
    <p:extLst>
      <p:ext uri="{BB962C8B-B14F-4D97-AF65-F5344CB8AC3E}">
        <p14:creationId xmlns:p14="http://schemas.microsoft.com/office/powerpoint/2010/main" val="3964473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680679"/>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Listed are the versions of Falcon 9 boosters that have transported the heaviest payloads.</a:t>
            </a: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SQL (EDA with SQL)</a:t>
            </a:r>
          </a:p>
        </p:txBody>
      </p:sp>
      <p:pic>
        <p:nvPicPr>
          <p:cNvPr id="9" name="Picture 8">
            <a:extLst>
              <a:ext uri="{FF2B5EF4-FFF2-40B4-BE49-F238E27FC236}">
                <a16:creationId xmlns:a16="http://schemas.microsoft.com/office/drawing/2014/main" id="{4740C033-951B-0F4E-AA06-EA88F788C183}"/>
              </a:ext>
            </a:extLst>
          </p:cNvPr>
          <p:cNvPicPr>
            <a:picLocks noChangeAspect="1"/>
          </p:cNvPicPr>
          <p:nvPr/>
        </p:nvPicPr>
        <p:blipFill>
          <a:blip r:embed="rId2"/>
          <a:stretch>
            <a:fillRect/>
          </a:stretch>
        </p:blipFill>
        <p:spPr>
          <a:xfrm>
            <a:off x="4584700" y="2252238"/>
            <a:ext cx="1511300" cy="3949700"/>
          </a:xfrm>
          <a:prstGeom prst="rect">
            <a:avLst/>
          </a:prstGeom>
        </p:spPr>
      </p:pic>
    </p:spTree>
    <p:extLst>
      <p:ext uri="{BB962C8B-B14F-4D97-AF65-F5344CB8AC3E}">
        <p14:creationId xmlns:p14="http://schemas.microsoft.com/office/powerpoint/2010/main" val="17938636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452079"/>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In 2015, there were failed drone ship landing attempts associated with specific Falcon 9 booster versions and launch sites.</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MY"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Additionally, a ranking of landing outcomes based on their frequency from 2010-06-04 to 2017-03-20 has been compiled, ordered from the most to the least occurrences.</a:t>
            </a:r>
            <a:br>
              <a:rPr lang="en-MY" dirty="0">
                <a:solidFill>
                  <a:schemeClr val="tx1"/>
                </a:solidFill>
                <a:latin typeface="Arial" panose="020B0604020202020204" pitchFamily="34" charset="0"/>
                <a:cs typeface="Arial" panose="020B0604020202020204" pitchFamily="34" charset="0"/>
              </a:rPr>
            </a:br>
            <a:endParaRPr lang="en-MY" dirty="0">
              <a:solidFill>
                <a:schemeClr val="tx1"/>
              </a:solidFill>
              <a:latin typeface="Arial" panose="020B0604020202020204" pitchFamily="34" charset="0"/>
              <a:cs typeface="Arial" panose="020B0604020202020204" pitchFamily="34" charset="0"/>
            </a:endParaRPr>
          </a:p>
          <a:p>
            <a:pPr marL="0" indent="0">
              <a:buNone/>
            </a:pP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SQL (EDA with SQL)</a:t>
            </a:r>
          </a:p>
        </p:txBody>
      </p:sp>
      <p:pic>
        <p:nvPicPr>
          <p:cNvPr id="8" name="Picture 7">
            <a:extLst>
              <a:ext uri="{FF2B5EF4-FFF2-40B4-BE49-F238E27FC236}">
                <a16:creationId xmlns:a16="http://schemas.microsoft.com/office/drawing/2014/main" id="{45CF0C1A-CED5-3643-B95B-B504EA4EFD2A}"/>
              </a:ext>
            </a:extLst>
          </p:cNvPr>
          <p:cNvPicPr>
            <a:picLocks noChangeAspect="1"/>
          </p:cNvPicPr>
          <p:nvPr/>
        </p:nvPicPr>
        <p:blipFill>
          <a:blip r:embed="rId2"/>
          <a:stretch>
            <a:fillRect/>
          </a:stretch>
        </p:blipFill>
        <p:spPr>
          <a:xfrm>
            <a:off x="4041717" y="2324192"/>
            <a:ext cx="3562046" cy="1009044"/>
          </a:xfrm>
          <a:prstGeom prst="rect">
            <a:avLst/>
          </a:prstGeom>
        </p:spPr>
      </p:pic>
      <p:pic>
        <p:nvPicPr>
          <p:cNvPr id="11" name="Picture 10">
            <a:extLst>
              <a:ext uri="{FF2B5EF4-FFF2-40B4-BE49-F238E27FC236}">
                <a16:creationId xmlns:a16="http://schemas.microsoft.com/office/drawing/2014/main" id="{CF44B467-93D1-6B42-88F2-1A0FC9BA4DD3}"/>
              </a:ext>
            </a:extLst>
          </p:cNvPr>
          <p:cNvPicPr>
            <a:picLocks noChangeAspect="1"/>
          </p:cNvPicPr>
          <p:nvPr/>
        </p:nvPicPr>
        <p:blipFill>
          <a:blip r:embed="rId3"/>
          <a:stretch>
            <a:fillRect/>
          </a:stretch>
        </p:blipFill>
        <p:spPr>
          <a:xfrm>
            <a:off x="4773923" y="4387641"/>
            <a:ext cx="2245991" cy="2359234"/>
          </a:xfrm>
          <a:prstGeom prst="rect">
            <a:avLst/>
          </a:prstGeom>
        </p:spPr>
      </p:pic>
    </p:spTree>
    <p:extLst>
      <p:ext uri="{BB962C8B-B14F-4D97-AF65-F5344CB8AC3E}">
        <p14:creationId xmlns:p14="http://schemas.microsoft.com/office/powerpoint/2010/main" val="12541595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767220"/>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correlation between launch numbers and their respective launch sites.</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RESULTS</a:t>
            </a:r>
          </a:p>
          <a:p>
            <a:pPr>
              <a:spcBef>
                <a:spcPts val="500"/>
              </a:spcBef>
            </a:pPr>
            <a:r>
              <a:rPr lang="en-US" sz="3400" b="1" dirty="0">
                <a:latin typeface="Arial Black" panose="020B0A04020102020204" pitchFamily="34" charset="0"/>
              </a:rPr>
              <a:t>       Matplotlib and Seaborn (EDA with Visualization)</a:t>
            </a:r>
          </a:p>
        </p:txBody>
      </p:sp>
      <p:pic>
        <p:nvPicPr>
          <p:cNvPr id="9" name="Picture 8">
            <a:extLst>
              <a:ext uri="{FF2B5EF4-FFF2-40B4-BE49-F238E27FC236}">
                <a16:creationId xmlns:a16="http://schemas.microsoft.com/office/drawing/2014/main" id="{4994FE0F-E570-CF43-A295-1AE28922B273}"/>
              </a:ext>
            </a:extLst>
          </p:cNvPr>
          <p:cNvPicPr>
            <a:picLocks noChangeAspect="1"/>
          </p:cNvPicPr>
          <p:nvPr/>
        </p:nvPicPr>
        <p:blipFill>
          <a:blip r:embed="rId2"/>
          <a:stretch>
            <a:fillRect/>
          </a:stretch>
        </p:blipFill>
        <p:spPr>
          <a:xfrm>
            <a:off x="2916106" y="2542997"/>
            <a:ext cx="5802174" cy="3202083"/>
          </a:xfrm>
          <a:prstGeom prst="rect">
            <a:avLst/>
          </a:prstGeom>
        </p:spPr>
      </p:pic>
    </p:spTree>
    <p:extLst>
      <p:ext uri="{BB962C8B-B14F-4D97-AF65-F5344CB8AC3E}">
        <p14:creationId xmlns:p14="http://schemas.microsoft.com/office/powerpoint/2010/main" val="2817786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494189"/>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connection between the mass of payloads and the locations from which they are launched.</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Matplotlib and Seaborn (EDA with Visualization)</a:t>
            </a:r>
          </a:p>
        </p:txBody>
      </p:sp>
      <p:pic>
        <p:nvPicPr>
          <p:cNvPr id="8" name="Picture 7">
            <a:extLst>
              <a:ext uri="{FF2B5EF4-FFF2-40B4-BE49-F238E27FC236}">
                <a16:creationId xmlns:a16="http://schemas.microsoft.com/office/drawing/2014/main" id="{0F62D1E6-0312-CB4B-80CA-47E90071E1F5}"/>
              </a:ext>
            </a:extLst>
          </p:cNvPr>
          <p:cNvPicPr>
            <a:picLocks noChangeAspect="1"/>
          </p:cNvPicPr>
          <p:nvPr/>
        </p:nvPicPr>
        <p:blipFill>
          <a:blip r:embed="rId2"/>
          <a:stretch>
            <a:fillRect/>
          </a:stretch>
        </p:blipFill>
        <p:spPr>
          <a:xfrm>
            <a:off x="2538071" y="2365052"/>
            <a:ext cx="6359281" cy="3447803"/>
          </a:xfrm>
          <a:prstGeom prst="rect">
            <a:avLst/>
          </a:prstGeom>
        </p:spPr>
      </p:pic>
    </p:spTree>
    <p:extLst>
      <p:ext uri="{BB962C8B-B14F-4D97-AF65-F5344CB8AC3E}">
        <p14:creationId xmlns:p14="http://schemas.microsoft.com/office/powerpoint/2010/main" val="2337338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723357"/>
            <a:ext cx="10515600" cy="4731244"/>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capstone project aims to predict the landing outcome of SpaceX's Falcon 9 first stage with various machine learning classifiers. </a:t>
            </a:r>
          </a:p>
          <a:p>
            <a:pPr marL="0" indent="0">
              <a:buNone/>
            </a:pPr>
            <a:r>
              <a:rPr lang="en-US" sz="2400" dirty="0">
                <a:solidFill>
                  <a:schemeClr val="tx1"/>
                </a:solidFill>
                <a:latin typeface="Arial" panose="020B0604020202020204" pitchFamily="34" charset="0"/>
                <a:cs typeface="Arial" panose="020B0604020202020204" pitchFamily="34" charset="0"/>
              </a:rPr>
              <a:t>The project's core activities are:</a:t>
            </a:r>
            <a:endParaRPr lang="en-US" sz="2000" dirty="0">
              <a:solidFill>
                <a:schemeClr val="tx1"/>
              </a:solidFill>
              <a:latin typeface="Arial" panose="020B0604020202020204" pitchFamily="34" charset="0"/>
              <a:cs typeface="Arial" panose="020B0604020202020204" pitchFamily="34" charset="0"/>
            </a:endParaRPr>
          </a:p>
          <a:p>
            <a:pPr lvl="1"/>
            <a:r>
              <a:rPr lang="en-US" sz="2000" dirty="0">
                <a:solidFill>
                  <a:schemeClr val="tx1"/>
                </a:solidFill>
                <a:latin typeface="Arial" panose="020B0604020202020204" pitchFamily="34" charset="0"/>
                <a:cs typeface="Arial" panose="020B0604020202020204" pitchFamily="34" charset="0"/>
              </a:rPr>
              <a:t>Gathering, refining, and structuring data</a:t>
            </a:r>
          </a:p>
          <a:p>
            <a:pPr lvl="1"/>
            <a:r>
              <a:rPr lang="en-US" sz="2000" dirty="0">
                <a:solidFill>
                  <a:schemeClr val="tx1"/>
                </a:solidFill>
                <a:latin typeface="Arial" panose="020B0604020202020204" pitchFamily="34" charset="0"/>
                <a:cs typeface="Arial" panose="020B0604020202020204" pitchFamily="34" charset="0"/>
              </a:rPr>
              <a:t>Initial data examination</a:t>
            </a:r>
          </a:p>
          <a:p>
            <a:pPr lvl="1"/>
            <a:r>
              <a:rPr lang="en-US" sz="2000" dirty="0">
                <a:solidFill>
                  <a:schemeClr val="tx1"/>
                </a:solidFill>
                <a:latin typeface="Arial" panose="020B0604020202020204" pitchFamily="34" charset="0"/>
                <a:cs typeface="Arial" panose="020B0604020202020204" pitchFamily="34" charset="0"/>
              </a:rPr>
              <a:t>Creating dynamic visualizations of data</a:t>
            </a:r>
          </a:p>
          <a:p>
            <a:pPr lvl="1"/>
            <a:r>
              <a:rPr lang="en-US" sz="2000" dirty="0">
                <a:solidFill>
                  <a:schemeClr val="tx1"/>
                </a:solidFill>
                <a:latin typeface="Arial" panose="020B0604020202020204" pitchFamily="34" charset="0"/>
                <a:cs typeface="Arial" panose="020B0604020202020204" pitchFamily="34" charset="0"/>
              </a:rPr>
              <a:t>Prediction through machine learning</a:t>
            </a:r>
          </a:p>
          <a:p>
            <a:pPr marL="0" indent="0">
              <a:buNone/>
            </a:pPr>
            <a:r>
              <a:rPr lang="en-US" sz="2400" dirty="0">
                <a:solidFill>
                  <a:schemeClr val="tx1"/>
                </a:solidFill>
                <a:latin typeface="Arial" panose="020B0604020202020204" pitchFamily="34" charset="0"/>
                <a:cs typeface="Arial" panose="020B0604020202020204" pitchFamily="34" charset="0"/>
              </a:rPr>
              <a:t>Our analysis indicates a link between certain launch characteristics and the final result, whether a launch succeeds or fails. We've also deduced that a decision tree could be the optimal predictive model for determining the success of the Falcon 9's first stage landing.</a:t>
            </a:r>
            <a:endParaRPr lang="en-US" sz="16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EXECUTIVE SUMMARY</a:t>
            </a:r>
          </a:p>
        </p:txBody>
      </p:sp>
    </p:spTree>
    <p:extLst>
      <p:ext uri="{BB962C8B-B14F-4D97-AF65-F5344CB8AC3E}">
        <p14:creationId xmlns:p14="http://schemas.microsoft.com/office/powerpoint/2010/main" val="23840477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632552"/>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link between the success rates of launches and the types of orbits achieved.</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Matplotlib and Seaborn (EDA with Visualization)</a:t>
            </a:r>
          </a:p>
        </p:txBody>
      </p:sp>
      <p:pic>
        <p:nvPicPr>
          <p:cNvPr id="9" name="Picture 8">
            <a:extLst>
              <a:ext uri="{FF2B5EF4-FFF2-40B4-BE49-F238E27FC236}">
                <a16:creationId xmlns:a16="http://schemas.microsoft.com/office/drawing/2014/main" id="{3F9756CC-F1FC-594A-9ECF-D4B089EAE958}"/>
              </a:ext>
            </a:extLst>
          </p:cNvPr>
          <p:cNvPicPr>
            <a:picLocks noChangeAspect="1"/>
          </p:cNvPicPr>
          <p:nvPr/>
        </p:nvPicPr>
        <p:blipFill>
          <a:blip r:embed="rId2"/>
          <a:stretch>
            <a:fillRect/>
          </a:stretch>
        </p:blipFill>
        <p:spPr>
          <a:xfrm>
            <a:off x="3507878" y="2715413"/>
            <a:ext cx="4246475" cy="2907122"/>
          </a:xfrm>
          <a:prstGeom prst="rect">
            <a:avLst/>
          </a:prstGeom>
        </p:spPr>
      </p:pic>
    </p:spTree>
    <p:extLst>
      <p:ext uri="{BB962C8B-B14F-4D97-AF65-F5344CB8AC3E}">
        <p14:creationId xmlns:p14="http://schemas.microsoft.com/office/powerpoint/2010/main" val="7296722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482158"/>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association between the sequence of flights and the types of orbits utilized.</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Matplotlib and Seaborn (EDA with Visualization)</a:t>
            </a:r>
          </a:p>
        </p:txBody>
      </p:sp>
      <p:pic>
        <p:nvPicPr>
          <p:cNvPr id="8" name="Picture 7">
            <a:extLst>
              <a:ext uri="{FF2B5EF4-FFF2-40B4-BE49-F238E27FC236}">
                <a16:creationId xmlns:a16="http://schemas.microsoft.com/office/drawing/2014/main" id="{7E101C80-0503-2B49-802D-4BF82168C268}"/>
              </a:ext>
            </a:extLst>
          </p:cNvPr>
          <p:cNvPicPr>
            <a:picLocks noChangeAspect="1"/>
          </p:cNvPicPr>
          <p:nvPr/>
        </p:nvPicPr>
        <p:blipFill>
          <a:blip r:embed="rId2"/>
          <a:stretch>
            <a:fillRect/>
          </a:stretch>
        </p:blipFill>
        <p:spPr>
          <a:xfrm>
            <a:off x="2891719" y="2555287"/>
            <a:ext cx="5813129" cy="3316982"/>
          </a:xfrm>
          <a:prstGeom prst="rect">
            <a:avLst/>
          </a:prstGeom>
        </p:spPr>
      </p:pic>
    </p:spTree>
    <p:extLst>
      <p:ext uri="{BB962C8B-B14F-4D97-AF65-F5344CB8AC3E}">
        <p14:creationId xmlns:p14="http://schemas.microsoft.com/office/powerpoint/2010/main" val="1488575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452078"/>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interplay between the mass of payloads and the types of orbits they are sent into.</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Matplotlib and Seaborn (EDA with Visualization)</a:t>
            </a:r>
          </a:p>
        </p:txBody>
      </p:sp>
      <p:pic>
        <p:nvPicPr>
          <p:cNvPr id="8" name="Picture 7">
            <a:extLst>
              <a:ext uri="{FF2B5EF4-FFF2-40B4-BE49-F238E27FC236}">
                <a16:creationId xmlns:a16="http://schemas.microsoft.com/office/drawing/2014/main" id="{D381B9D0-EE79-BE46-9002-A443D011AD26}"/>
              </a:ext>
            </a:extLst>
          </p:cNvPr>
          <p:cNvPicPr>
            <a:picLocks noChangeAspect="1"/>
          </p:cNvPicPr>
          <p:nvPr/>
        </p:nvPicPr>
        <p:blipFill>
          <a:blip r:embed="rId2"/>
          <a:stretch>
            <a:fillRect/>
          </a:stretch>
        </p:blipFill>
        <p:spPr>
          <a:xfrm>
            <a:off x="3209155" y="2522657"/>
            <a:ext cx="5322488" cy="3084058"/>
          </a:xfrm>
          <a:prstGeom prst="rect">
            <a:avLst/>
          </a:prstGeom>
        </p:spPr>
      </p:pic>
    </p:spTree>
    <p:extLst>
      <p:ext uri="{BB962C8B-B14F-4D97-AF65-F5344CB8AC3E}">
        <p14:creationId xmlns:p14="http://schemas.microsoft.com/office/powerpoint/2010/main" val="1883061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650600"/>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annual pattern of launch successes over time.</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Matplotlib and Seaborn (EDA with Visualization)</a:t>
            </a:r>
          </a:p>
        </p:txBody>
      </p:sp>
      <p:pic>
        <p:nvPicPr>
          <p:cNvPr id="8" name="Picture 7">
            <a:extLst>
              <a:ext uri="{FF2B5EF4-FFF2-40B4-BE49-F238E27FC236}">
                <a16:creationId xmlns:a16="http://schemas.microsoft.com/office/drawing/2014/main" id="{770A2C22-3361-5540-AF98-8B133B5722FE}"/>
              </a:ext>
            </a:extLst>
          </p:cNvPr>
          <p:cNvPicPr>
            <a:picLocks noChangeAspect="1"/>
          </p:cNvPicPr>
          <p:nvPr/>
        </p:nvPicPr>
        <p:blipFill>
          <a:blip r:embed="rId2"/>
          <a:stretch>
            <a:fillRect/>
          </a:stretch>
        </p:blipFill>
        <p:spPr>
          <a:xfrm>
            <a:off x="3170169" y="2294147"/>
            <a:ext cx="5689536" cy="3354679"/>
          </a:xfrm>
          <a:prstGeom prst="rect">
            <a:avLst/>
          </a:prstGeom>
        </p:spPr>
      </p:pic>
    </p:spTree>
    <p:extLst>
      <p:ext uri="{BB962C8B-B14F-4D97-AF65-F5344CB8AC3E}">
        <p14:creationId xmlns:p14="http://schemas.microsoft.com/office/powerpoint/2010/main" val="1468226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199" y="1518252"/>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geographical representation of all launch locations.</a:t>
            </a:r>
            <a:br>
              <a:rPr lang="en-MY" dirty="0">
                <a:solidFill>
                  <a:schemeClr val="tx1"/>
                </a:solidFill>
                <a:latin typeface="Arial" panose="020B0604020202020204" pitchFamily="34" charset="0"/>
                <a:cs typeface="Arial" panose="020B0604020202020204" pitchFamily="34" charset="0"/>
              </a:rPr>
            </a:br>
            <a:endParaRPr lang="en-MY" dirty="0">
              <a:solidFill>
                <a:schemeClr val="tx1"/>
              </a:solidFill>
              <a:latin typeface="Arial" panose="020B0604020202020204" pitchFamily="34" charset="0"/>
              <a:cs typeface="Arial" panose="020B0604020202020204" pitchFamily="34" charset="0"/>
            </a:endParaRPr>
          </a:p>
          <a:p>
            <a:pPr marL="0" indent="0">
              <a:buNone/>
            </a:pP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RESULTS</a:t>
            </a:r>
          </a:p>
          <a:p>
            <a:pPr>
              <a:spcBef>
                <a:spcPts val="500"/>
              </a:spcBef>
            </a:pPr>
            <a:r>
              <a:rPr lang="en-US" sz="3400" b="1" dirty="0">
                <a:latin typeface="Arial Black" panose="020B0A04020102020204" pitchFamily="34" charset="0"/>
              </a:rPr>
              <a:t>       Folium</a:t>
            </a:r>
          </a:p>
        </p:txBody>
      </p:sp>
      <p:pic>
        <p:nvPicPr>
          <p:cNvPr id="9" name="Picture 8">
            <a:extLst>
              <a:ext uri="{FF2B5EF4-FFF2-40B4-BE49-F238E27FC236}">
                <a16:creationId xmlns:a16="http://schemas.microsoft.com/office/drawing/2014/main" id="{2E082882-1B98-1946-906E-F4D0D3937D08}"/>
              </a:ext>
            </a:extLst>
          </p:cNvPr>
          <p:cNvPicPr>
            <a:picLocks noChangeAspect="1"/>
          </p:cNvPicPr>
          <p:nvPr/>
        </p:nvPicPr>
        <p:blipFill>
          <a:blip r:embed="rId2"/>
          <a:stretch>
            <a:fillRect/>
          </a:stretch>
        </p:blipFill>
        <p:spPr>
          <a:xfrm>
            <a:off x="2503410" y="2307447"/>
            <a:ext cx="6803018" cy="3476182"/>
          </a:xfrm>
          <a:prstGeom prst="rect">
            <a:avLst/>
          </a:prstGeom>
        </p:spPr>
      </p:pic>
    </p:spTree>
    <p:extLst>
      <p:ext uri="{BB962C8B-B14F-4D97-AF65-F5344CB8AC3E}">
        <p14:creationId xmlns:p14="http://schemas.microsoft.com/office/powerpoint/2010/main" val="18734777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199" y="1518252"/>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On the map displaying each launch site, successful and unsuccessful launches are marked with green and red pins respectively, with green indicating a launch success and red indicating a failure.</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Folium</a:t>
            </a:r>
          </a:p>
        </p:txBody>
      </p:sp>
      <p:pic>
        <p:nvPicPr>
          <p:cNvPr id="14" name="Picture 13">
            <a:extLst>
              <a:ext uri="{FF2B5EF4-FFF2-40B4-BE49-F238E27FC236}">
                <a16:creationId xmlns:a16="http://schemas.microsoft.com/office/drawing/2014/main" id="{6390BDFE-E14D-3846-B29D-612F3468BD79}"/>
              </a:ext>
            </a:extLst>
          </p:cNvPr>
          <p:cNvPicPr>
            <a:picLocks noChangeAspect="1"/>
          </p:cNvPicPr>
          <p:nvPr/>
        </p:nvPicPr>
        <p:blipFill>
          <a:blip r:embed="rId2"/>
          <a:stretch>
            <a:fillRect/>
          </a:stretch>
        </p:blipFill>
        <p:spPr>
          <a:xfrm>
            <a:off x="2425980" y="2909251"/>
            <a:ext cx="6862399" cy="2863967"/>
          </a:xfrm>
          <a:prstGeom prst="rect">
            <a:avLst/>
          </a:prstGeom>
        </p:spPr>
      </p:pic>
    </p:spTree>
    <p:extLst>
      <p:ext uri="{BB962C8B-B14F-4D97-AF65-F5344CB8AC3E}">
        <p14:creationId xmlns:p14="http://schemas.microsoft.com/office/powerpoint/2010/main" val="17819978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349810"/>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visualization displays the distances from the VAFB SLC-4E launch site to nearby important infrastructure like cities, railways, and highways, highlighting the closest coastline.</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RESULTS</a:t>
            </a:r>
          </a:p>
          <a:p>
            <a:pPr>
              <a:spcBef>
                <a:spcPts val="500"/>
              </a:spcBef>
            </a:pPr>
            <a:r>
              <a:rPr lang="en-US" sz="5400" b="1" dirty="0">
                <a:latin typeface="Arial Black" panose="020B0A04020102020204" pitchFamily="34" charset="0"/>
              </a:rPr>
              <a:t>       Folium</a:t>
            </a:r>
          </a:p>
        </p:txBody>
      </p:sp>
      <p:pic>
        <p:nvPicPr>
          <p:cNvPr id="8" name="Picture 7">
            <a:extLst>
              <a:ext uri="{FF2B5EF4-FFF2-40B4-BE49-F238E27FC236}">
                <a16:creationId xmlns:a16="http://schemas.microsoft.com/office/drawing/2014/main" id="{4DD66ADF-76B9-EB4E-909D-1A1AC6E7F63E}"/>
              </a:ext>
            </a:extLst>
          </p:cNvPr>
          <p:cNvPicPr>
            <a:picLocks noChangeAspect="1"/>
          </p:cNvPicPr>
          <p:nvPr/>
        </p:nvPicPr>
        <p:blipFill rotWithShape="1">
          <a:blip r:embed="rId2"/>
          <a:srcRect l="32712" t="15961"/>
          <a:stretch/>
        </p:blipFill>
        <p:spPr>
          <a:xfrm>
            <a:off x="3083835" y="2707853"/>
            <a:ext cx="5705233" cy="3122348"/>
          </a:xfrm>
          <a:prstGeom prst="rect">
            <a:avLst/>
          </a:prstGeom>
        </p:spPr>
      </p:pic>
    </p:spTree>
    <p:extLst>
      <p:ext uri="{BB962C8B-B14F-4D97-AF65-F5344CB8AC3E}">
        <p14:creationId xmlns:p14="http://schemas.microsoft.com/office/powerpoint/2010/main" val="19122132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554347"/>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displayed pie chart corresponds to the CCAFS LC-40 launch site, indicating that 73.1% of launches at this site did not achieve a successful landing.</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cs typeface="Arial" panose="020B0604020202020204" pitchFamily="34" charset="0"/>
              </a:rPr>
              <a:t>RESULTS</a:t>
            </a:r>
          </a:p>
          <a:p>
            <a:pPr>
              <a:spcBef>
                <a:spcPts val="500"/>
              </a:spcBef>
            </a:pPr>
            <a:r>
              <a:rPr lang="en-US" sz="3400" b="1" dirty="0">
                <a:latin typeface="Arial Black" panose="020B0A04020102020204" pitchFamily="34" charset="0"/>
                <a:cs typeface="Arial" panose="020B0604020202020204" pitchFamily="34" charset="0"/>
              </a:rPr>
              <a:t>       Dash</a:t>
            </a:r>
          </a:p>
        </p:txBody>
      </p:sp>
      <p:pic>
        <p:nvPicPr>
          <p:cNvPr id="9" name="Picture 8">
            <a:extLst>
              <a:ext uri="{FF2B5EF4-FFF2-40B4-BE49-F238E27FC236}">
                <a16:creationId xmlns:a16="http://schemas.microsoft.com/office/drawing/2014/main" id="{FF5415FE-BD8F-814C-8590-A35061A30324}"/>
              </a:ext>
            </a:extLst>
          </p:cNvPr>
          <p:cNvPicPr>
            <a:picLocks noChangeAspect="1"/>
          </p:cNvPicPr>
          <p:nvPr/>
        </p:nvPicPr>
        <p:blipFill>
          <a:blip r:embed="rId2"/>
          <a:stretch>
            <a:fillRect/>
          </a:stretch>
        </p:blipFill>
        <p:spPr>
          <a:xfrm>
            <a:off x="2340012" y="2732478"/>
            <a:ext cx="7363456" cy="3037425"/>
          </a:xfrm>
          <a:prstGeom prst="rect">
            <a:avLst/>
          </a:prstGeom>
        </p:spPr>
      </p:pic>
    </p:spTree>
    <p:extLst>
      <p:ext uri="{BB962C8B-B14F-4D97-AF65-F5344CB8AC3E}">
        <p14:creationId xmlns:p14="http://schemas.microsoft.com/office/powerpoint/2010/main" val="38324827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759994" y="1421999"/>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image provided displays a scatterplot with the payload mass range from 2000kg to 8000kg. In this visualization, class 0 is indicative of launch failures and class 1 of launch successes.</a:t>
            </a:r>
            <a:endParaRPr lang="en-MY"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cs typeface="Arial" panose="020B0604020202020204" pitchFamily="34" charset="0"/>
              </a:rPr>
              <a:t>RESULTS</a:t>
            </a:r>
          </a:p>
          <a:p>
            <a:pPr>
              <a:spcBef>
                <a:spcPts val="500"/>
              </a:spcBef>
            </a:pPr>
            <a:r>
              <a:rPr lang="en-US" sz="5400" b="1" dirty="0">
                <a:latin typeface="Arial Black" panose="020B0A04020102020204" pitchFamily="34" charset="0"/>
                <a:cs typeface="Arial" panose="020B0604020202020204" pitchFamily="34" charset="0"/>
              </a:rPr>
              <a:t>       Dash</a:t>
            </a:r>
          </a:p>
        </p:txBody>
      </p:sp>
      <p:pic>
        <p:nvPicPr>
          <p:cNvPr id="8" name="Picture 7">
            <a:extLst>
              <a:ext uri="{FF2B5EF4-FFF2-40B4-BE49-F238E27FC236}">
                <a16:creationId xmlns:a16="http://schemas.microsoft.com/office/drawing/2014/main" id="{96EA7AC3-F86F-CD46-87BF-BF760450BE84}"/>
              </a:ext>
            </a:extLst>
          </p:cNvPr>
          <p:cNvPicPr>
            <a:picLocks noChangeAspect="1"/>
          </p:cNvPicPr>
          <p:nvPr/>
        </p:nvPicPr>
        <p:blipFill>
          <a:blip r:embed="rId2"/>
          <a:stretch>
            <a:fillRect/>
          </a:stretch>
        </p:blipFill>
        <p:spPr>
          <a:xfrm>
            <a:off x="1889799" y="2778070"/>
            <a:ext cx="8042270" cy="2913785"/>
          </a:xfrm>
          <a:prstGeom prst="rect">
            <a:avLst/>
          </a:prstGeom>
        </p:spPr>
      </p:pic>
    </p:spTree>
    <p:extLst>
      <p:ext uri="{BB962C8B-B14F-4D97-AF65-F5344CB8AC3E}">
        <p14:creationId xmlns:p14="http://schemas.microsoft.com/office/powerpoint/2010/main" val="25819076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476142"/>
            <a:ext cx="10515600" cy="4822001"/>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For logistic regression, the optimal score achieved through </a:t>
            </a:r>
            <a:r>
              <a:rPr lang="en-US" sz="2400" dirty="0" err="1">
                <a:solidFill>
                  <a:schemeClr val="tx1"/>
                </a:solidFill>
                <a:latin typeface="Arial" panose="020B0604020202020204" pitchFamily="34" charset="0"/>
                <a:cs typeface="Arial" panose="020B0604020202020204" pitchFamily="34" charset="0"/>
              </a:rPr>
              <a:t>GridSearchCV</a:t>
            </a:r>
            <a:r>
              <a:rPr lang="en-US" sz="2400" dirty="0">
                <a:solidFill>
                  <a:schemeClr val="tx1"/>
                </a:solidFill>
                <a:latin typeface="Arial" panose="020B0604020202020204" pitchFamily="34" charset="0"/>
                <a:cs typeface="Arial" panose="020B0604020202020204" pitchFamily="34" charset="0"/>
              </a:rPr>
              <a:t> is approximately 0.846, while the accuracy on the test set is about 0.833. The confusion matrix visualizes the true positive and false positive rates, indicating 12 correct predictions for landings, 3 incorrect non-landing predictions, and no false positives for landings.</a:t>
            </a:r>
            <a:endParaRPr lang="en-MY" sz="20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cs typeface="Arial" panose="020B0604020202020204" pitchFamily="34" charset="0"/>
              </a:rPr>
              <a:t>RESULTS</a:t>
            </a:r>
          </a:p>
          <a:p>
            <a:pPr>
              <a:spcBef>
                <a:spcPts val="500"/>
              </a:spcBef>
            </a:pPr>
            <a:r>
              <a:rPr lang="en-US" sz="3400" b="1" dirty="0">
                <a:latin typeface="Arial Black" panose="020B0A04020102020204" pitchFamily="34" charset="0"/>
                <a:cs typeface="Arial" panose="020B0604020202020204" pitchFamily="34" charset="0"/>
              </a:rPr>
              <a:t>       Predictive Analysis</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4192337" y="3380873"/>
            <a:ext cx="4129916" cy="3175995"/>
          </a:xfrm>
          <a:prstGeom prst="rect">
            <a:avLst/>
          </a:prstGeom>
        </p:spPr>
      </p:pic>
    </p:spTree>
    <p:extLst>
      <p:ext uri="{BB962C8B-B14F-4D97-AF65-F5344CB8AC3E}">
        <p14:creationId xmlns:p14="http://schemas.microsoft.com/office/powerpoint/2010/main" val="1399617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94021"/>
            <a:ext cx="10515600" cy="4731244"/>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In this capstone project, our objective is to forecast the successful landing of SpaceX's Falcon 9 first stage. While SpaceX lists a launch price of $62 million, competitors may charge over $165 million. The ability to reuse the first stage underpins SpaceX's cost advantage. By predicting landing outcomes, we can estimate launch costs, valuable intelligence for potential SpaceX competitors in bidding processes.</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Although some Falcon 9 landings fail as part of planned disposals into the ocean, our analysis focuses on the correlation between launch attributes—such as payload mass, orbit type, and launch site—and the likelihood of a successful first-stage landing.</a:t>
            </a:r>
            <a:endParaRPr lang="en-US" sz="18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INTRODUCTION</a:t>
            </a:r>
          </a:p>
        </p:txBody>
      </p:sp>
    </p:spTree>
    <p:extLst>
      <p:ext uri="{BB962C8B-B14F-4D97-AF65-F5344CB8AC3E}">
        <p14:creationId xmlns:p14="http://schemas.microsoft.com/office/powerpoint/2010/main" val="38990347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500206"/>
            <a:ext cx="10515600" cy="4822001"/>
          </a:xfrm>
        </p:spPr>
        <p:txBody>
          <a:bodyPr>
            <a:normAutofit/>
          </a:bodyPr>
          <a:lstStyle/>
          <a:p>
            <a:pPr marL="0" indent="0">
              <a:buNone/>
            </a:pPr>
            <a:r>
              <a:rPr lang="en-US" sz="2400" dirty="0">
                <a:solidFill>
                  <a:schemeClr val="tx1"/>
                </a:solidFill>
              </a:rPr>
              <a:t>The Support Vector Machine model has achieved a top score of approximately 0.848 via </a:t>
            </a:r>
            <a:r>
              <a:rPr lang="en-US" sz="2400" dirty="0" err="1">
                <a:solidFill>
                  <a:schemeClr val="tx1"/>
                </a:solidFill>
              </a:rPr>
              <a:t>GridSearchCV</a:t>
            </a:r>
            <a:r>
              <a:rPr lang="en-US" sz="2400" dirty="0">
                <a:solidFill>
                  <a:schemeClr val="tx1"/>
                </a:solidFill>
              </a:rPr>
              <a:t>, with an accuracy of about 0.833 on the test dataset. The confusion matrix indicates 12 successful landing predictions and 3 misclassified as unsuccessful landings, with no instances of false positives for successful landings.</a:t>
            </a:r>
            <a:endParaRPr lang="en-MY" sz="2000" dirty="0">
              <a:solidFill>
                <a:schemeClr val="tx1"/>
              </a:solidFill>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cs typeface="Arial" panose="020B0604020202020204" pitchFamily="34" charset="0"/>
              </a:rPr>
              <a:t>RESULTS</a:t>
            </a:r>
          </a:p>
          <a:p>
            <a:pPr>
              <a:spcBef>
                <a:spcPts val="500"/>
              </a:spcBef>
            </a:pPr>
            <a:r>
              <a:rPr lang="en-US" sz="5400" b="1" dirty="0">
                <a:latin typeface="Arial Black" panose="020B0A04020102020204" pitchFamily="34" charset="0"/>
                <a:cs typeface="Arial" panose="020B0604020202020204" pitchFamily="34" charset="0"/>
              </a:rPr>
              <a:t>       Predictive Analysis</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3951705" y="3092115"/>
            <a:ext cx="4004754" cy="3079743"/>
          </a:xfrm>
          <a:prstGeom prst="rect">
            <a:avLst/>
          </a:prstGeom>
        </p:spPr>
      </p:pic>
    </p:spTree>
    <p:extLst>
      <p:ext uri="{BB962C8B-B14F-4D97-AF65-F5344CB8AC3E}">
        <p14:creationId xmlns:p14="http://schemas.microsoft.com/office/powerpoint/2010/main" val="32550129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753979" y="1435750"/>
            <a:ext cx="10515600" cy="4822001"/>
          </a:xfrm>
        </p:spPr>
        <p:txBody>
          <a:bodyPr>
            <a:normAutofit/>
          </a:bodyPr>
          <a:lstStyle/>
          <a:p>
            <a:pPr marL="457200" lvl="1" indent="0">
              <a:buNone/>
            </a:pPr>
            <a:r>
              <a:rPr lang="en-US" b="0" i="0" dirty="0">
                <a:solidFill>
                  <a:schemeClr val="tx1"/>
                </a:solidFill>
                <a:effectLst/>
                <a:latin typeface="Arial" panose="020B0604020202020204" pitchFamily="34" charset="0"/>
                <a:cs typeface="Arial" panose="020B0604020202020204" pitchFamily="34" charset="0"/>
              </a:rPr>
              <a:t>The Decision Tree model has achieved a </a:t>
            </a:r>
            <a:r>
              <a:rPr lang="en-US" b="0" i="0" dirty="0" err="1">
                <a:solidFill>
                  <a:schemeClr val="tx1"/>
                </a:solidFill>
                <a:effectLst/>
                <a:latin typeface="Arial" panose="020B0604020202020204" pitchFamily="34" charset="0"/>
                <a:cs typeface="Arial" panose="020B0604020202020204" pitchFamily="34" charset="0"/>
              </a:rPr>
              <a:t>GridSearchCV</a:t>
            </a:r>
            <a:r>
              <a:rPr lang="en-US" b="0" i="0" dirty="0">
                <a:solidFill>
                  <a:schemeClr val="tx1"/>
                </a:solidFill>
                <a:effectLst/>
                <a:latin typeface="Arial" panose="020B0604020202020204" pitchFamily="34" charset="0"/>
                <a:cs typeface="Arial" panose="020B0604020202020204" pitchFamily="34" charset="0"/>
              </a:rPr>
              <a:t> best score of approximately 0.</a:t>
            </a:r>
            <a:r>
              <a:rPr lang="en-MY" dirty="0">
                <a:solidFill>
                  <a:schemeClr val="tx1"/>
                </a:solidFill>
                <a:latin typeface="Arial" panose="020B0604020202020204" pitchFamily="34" charset="0"/>
                <a:cs typeface="Arial" panose="020B0604020202020204" pitchFamily="34" charset="0"/>
              </a:rPr>
              <a:t>8892857142857142</a:t>
            </a:r>
            <a:r>
              <a:rPr lang="en-US" b="0" i="0" dirty="0">
                <a:solidFill>
                  <a:schemeClr val="tx1"/>
                </a:solidFill>
                <a:effectLst/>
                <a:latin typeface="Arial" panose="020B0604020202020204" pitchFamily="34" charset="0"/>
                <a:cs typeface="Arial" panose="020B0604020202020204" pitchFamily="34" charset="0"/>
              </a:rPr>
              <a:t>, with the model's accuracy on the test data being about 0.</a:t>
            </a:r>
            <a:r>
              <a:rPr lang="en-MY" dirty="0">
                <a:solidFill>
                  <a:schemeClr val="tx1"/>
                </a:solidFill>
                <a:latin typeface="Arial" panose="020B0604020202020204" pitchFamily="34" charset="0"/>
                <a:cs typeface="Arial" panose="020B0604020202020204" pitchFamily="34" charset="0"/>
              </a:rPr>
              <a:t>8333333333333334</a:t>
            </a:r>
            <a:r>
              <a:rPr lang="en-US" b="0" i="0" dirty="0">
                <a:solidFill>
                  <a:schemeClr val="tx1"/>
                </a:solidFill>
                <a:effectLst/>
                <a:latin typeface="Arial" panose="020B0604020202020204" pitchFamily="34" charset="0"/>
                <a:cs typeface="Arial" panose="020B0604020202020204" pitchFamily="34" charset="0"/>
              </a:rPr>
              <a:t>. </a:t>
            </a:r>
          </a:p>
          <a:p>
            <a:pPr marL="457200" lvl="1" indent="0">
              <a:buNone/>
            </a:pPr>
            <a:endParaRPr lang="en-US" dirty="0">
              <a:solidFill>
                <a:schemeClr val="tx1"/>
              </a:solidFill>
              <a:latin typeface="Arial" panose="020B0604020202020204" pitchFamily="34" charset="0"/>
              <a:cs typeface="Arial" panose="020B0604020202020204" pitchFamily="34" charset="0"/>
            </a:endParaRPr>
          </a:p>
          <a:p>
            <a:pPr marL="457200" lvl="1" indent="0">
              <a:buNone/>
            </a:pPr>
            <a:r>
              <a:rPr lang="en-US" b="0" i="0" dirty="0">
                <a:solidFill>
                  <a:schemeClr val="tx1"/>
                </a:solidFill>
                <a:effectLst/>
                <a:latin typeface="Arial" panose="020B0604020202020204" pitchFamily="34" charset="0"/>
                <a:cs typeface="Arial" panose="020B0604020202020204" pitchFamily="34" charset="0"/>
              </a:rPr>
              <a:t>The associated confusion matrix shows that there were 12 correct predictions for landing and 3 incorrect predictions for non-landing, with zero false positives for landing.</a:t>
            </a:r>
            <a:endParaRPr lang="en-MY"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cs typeface="Arial" panose="020B0604020202020204" pitchFamily="34" charset="0"/>
              </a:rPr>
              <a:t>RESULTS</a:t>
            </a:r>
          </a:p>
          <a:p>
            <a:pPr>
              <a:spcBef>
                <a:spcPts val="500"/>
              </a:spcBef>
            </a:pPr>
            <a:r>
              <a:rPr lang="en-US" sz="5400" b="1" dirty="0">
                <a:latin typeface="Arial Black" panose="020B0A04020102020204" pitchFamily="34" charset="0"/>
                <a:cs typeface="Arial" panose="020B0604020202020204" pitchFamily="34" charset="0"/>
              </a:rPr>
              <a:t>       Predictive Analysis</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6309893" y="3612474"/>
            <a:ext cx="4001169" cy="3076986"/>
          </a:xfrm>
          <a:prstGeom prst="rect">
            <a:avLst/>
          </a:prstGeom>
        </p:spPr>
      </p:pic>
    </p:spTree>
    <p:extLst>
      <p:ext uri="{BB962C8B-B14F-4D97-AF65-F5344CB8AC3E}">
        <p14:creationId xmlns:p14="http://schemas.microsoft.com/office/powerpoint/2010/main" val="32035478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790074" y="1494443"/>
            <a:ext cx="10515600" cy="4822001"/>
          </a:xfrm>
        </p:spPr>
        <p:txBody>
          <a:bodyPr>
            <a:normAutofit/>
          </a:bodyPr>
          <a:lstStyle/>
          <a:p>
            <a:pPr marL="457200" lvl="1" indent="0">
              <a:buNone/>
            </a:pPr>
            <a:r>
              <a:rPr lang="en-US" b="0" i="0" dirty="0">
                <a:solidFill>
                  <a:schemeClr val="tx1"/>
                </a:solidFill>
                <a:effectLst/>
                <a:latin typeface="Arial" panose="020B0604020202020204" pitchFamily="34" charset="0"/>
                <a:cs typeface="Arial" panose="020B0604020202020204" pitchFamily="34" charset="0"/>
              </a:rPr>
              <a:t>The K Nearest Neighbors (KNN) model has secured the highest </a:t>
            </a:r>
            <a:r>
              <a:rPr lang="en-US" b="0" i="0" dirty="0" err="1">
                <a:solidFill>
                  <a:schemeClr val="tx1"/>
                </a:solidFill>
                <a:effectLst/>
                <a:latin typeface="Arial" panose="020B0604020202020204" pitchFamily="34" charset="0"/>
                <a:cs typeface="Arial" panose="020B0604020202020204" pitchFamily="34" charset="0"/>
              </a:rPr>
              <a:t>GridSearchCV</a:t>
            </a:r>
            <a:r>
              <a:rPr lang="en-US" b="0" i="0" dirty="0">
                <a:solidFill>
                  <a:schemeClr val="tx1"/>
                </a:solidFill>
                <a:effectLst/>
                <a:latin typeface="Arial" panose="020B0604020202020204" pitchFamily="34" charset="0"/>
                <a:cs typeface="Arial" panose="020B0604020202020204" pitchFamily="34" charset="0"/>
              </a:rPr>
              <a:t> score of approximately 0.</a:t>
            </a:r>
            <a:r>
              <a:rPr lang="en-MY" dirty="0">
                <a:solidFill>
                  <a:schemeClr val="tx1"/>
                </a:solidFill>
                <a:latin typeface="Arial" panose="020B0604020202020204" pitchFamily="34" charset="0"/>
                <a:cs typeface="Arial" panose="020B0604020202020204" pitchFamily="34" charset="0"/>
              </a:rPr>
              <a:t>8482142857142858</a:t>
            </a:r>
            <a:r>
              <a:rPr lang="en-US" b="0" i="0" dirty="0">
                <a:solidFill>
                  <a:schemeClr val="tx1"/>
                </a:solidFill>
                <a:effectLst/>
                <a:latin typeface="Arial" panose="020B0604020202020204" pitchFamily="34" charset="0"/>
                <a:cs typeface="Arial" panose="020B0604020202020204" pitchFamily="34" charset="0"/>
              </a:rPr>
              <a:t> and achieved an accuracy of about 0.</a:t>
            </a:r>
            <a:r>
              <a:rPr lang="en-MY" dirty="0">
                <a:solidFill>
                  <a:schemeClr val="tx1"/>
                </a:solidFill>
                <a:latin typeface="Arial" panose="020B0604020202020204" pitchFamily="34" charset="0"/>
                <a:cs typeface="Arial" panose="020B0604020202020204" pitchFamily="34" charset="0"/>
              </a:rPr>
              <a:t>8333333333333334</a:t>
            </a:r>
            <a:r>
              <a:rPr lang="en-US" b="0" i="0" dirty="0">
                <a:solidFill>
                  <a:schemeClr val="tx1"/>
                </a:solidFill>
                <a:effectLst/>
                <a:latin typeface="Arial" panose="020B0604020202020204" pitchFamily="34" charset="0"/>
                <a:cs typeface="Arial" panose="020B0604020202020204" pitchFamily="34" charset="0"/>
              </a:rPr>
              <a:t> on the test set.</a:t>
            </a:r>
          </a:p>
          <a:p>
            <a:pPr marL="457200" lvl="1" indent="0">
              <a:buNone/>
            </a:pPr>
            <a:endParaRPr lang="en-US" dirty="0">
              <a:solidFill>
                <a:schemeClr val="tx1"/>
              </a:solidFill>
              <a:latin typeface="Arial" panose="020B0604020202020204" pitchFamily="34" charset="0"/>
              <a:cs typeface="Arial" panose="020B0604020202020204" pitchFamily="34" charset="0"/>
            </a:endParaRPr>
          </a:p>
          <a:p>
            <a:pPr marL="457200" lvl="1" indent="0">
              <a:buNone/>
            </a:pPr>
            <a:r>
              <a:rPr lang="en-US" b="0" i="0" dirty="0">
                <a:solidFill>
                  <a:schemeClr val="tx1"/>
                </a:solidFill>
                <a:effectLst/>
                <a:latin typeface="Arial" panose="020B0604020202020204" pitchFamily="34" charset="0"/>
                <a:cs typeface="Arial" panose="020B0604020202020204" pitchFamily="34" charset="0"/>
              </a:rPr>
              <a:t>The confusion matrix demonstrates 12 accurate predictions for successful landings and 3 misclassified predictions for non-landings, with no successful landings incorrectly predicted as failures.</a:t>
            </a:r>
            <a:endParaRPr lang="en-MY"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cs typeface="Arial" panose="020B0604020202020204" pitchFamily="34" charset="0"/>
              </a:rPr>
              <a:t>RESULTS</a:t>
            </a:r>
          </a:p>
          <a:p>
            <a:pPr>
              <a:spcBef>
                <a:spcPts val="500"/>
              </a:spcBef>
            </a:pPr>
            <a:r>
              <a:rPr lang="en-US" sz="5400" b="1" dirty="0">
                <a:latin typeface="Arial Black" panose="020B0A04020102020204" pitchFamily="34" charset="0"/>
                <a:cs typeface="Arial" panose="020B0604020202020204" pitchFamily="34" charset="0"/>
              </a:rPr>
              <a:t>       Predictive Analysis</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4303295" y="4041583"/>
            <a:ext cx="3505200" cy="2695575"/>
          </a:xfrm>
          <a:prstGeom prst="rect">
            <a:avLst/>
          </a:prstGeom>
        </p:spPr>
      </p:pic>
    </p:spTree>
    <p:extLst>
      <p:ext uri="{BB962C8B-B14F-4D97-AF65-F5344CB8AC3E}">
        <p14:creationId xmlns:p14="http://schemas.microsoft.com/office/powerpoint/2010/main" val="28042640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322639"/>
            <a:ext cx="10515600" cy="4822001"/>
          </a:xfrm>
        </p:spPr>
        <p:txBody>
          <a:bodyPr>
            <a:normAutofit/>
          </a:bodyPr>
          <a:lstStyle/>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Upon comparative evaluation, the four machine learning models demonstrate identical accuracy and confusion matrix outcomes on the test set. They are ranked by their respective </a:t>
            </a:r>
            <a:r>
              <a:rPr lang="en-US" sz="2400" dirty="0" err="1">
                <a:solidFill>
                  <a:schemeClr val="tx1"/>
                </a:solidFill>
                <a:latin typeface="Arial" panose="020B0604020202020204" pitchFamily="34" charset="0"/>
                <a:cs typeface="Arial" panose="020B0604020202020204" pitchFamily="34" charset="0"/>
              </a:rPr>
              <a:t>GridSearchCV</a:t>
            </a:r>
            <a:r>
              <a:rPr lang="en-US" sz="2400" dirty="0">
                <a:solidFill>
                  <a:schemeClr val="tx1"/>
                </a:solidFill>
                <a:latin typeface="Arial" panose="020B0604020202020204" pitchFamily="34" charset="0"/>
                <a:cs typeface="Arial" panose="020B0604020202020204" pitchFamily="34" charset="0"/>
              </a:rPr>
              <a:t> best scores as follows:</a:t>
            </a:r>
          </a:p>
          <a:p>
            <a:pPr marL="0" indent="0">
              <a:buNone/>
            </a:pPr>
            <a:endParaRPr lang="en-US" sz="2400" dirty="0">
              <a:solidFill>
                <a:schemeClr val="tx1"/>
              </a:solidFill>
              <a:latin typeface="Arial" panose="020B0604020202020204" pitchFamily="34" charset="0"/>
              <a:cs typeface="Arial" panose="020B0604020202020204" pitchFamily="34" charset="0"/>
            </a:endParaRPr>
          </a:p>
          <a:p>
            <a:r>
              <a:rPr lang="en-US" sz="2400" dirty="0">
                <a:solidFill>
                  <a:schemeClr val="tx1"/>
                </a:solidFill>
                <a:latin typeface="Arial" panose="020B0604020202020204" pitchFamily="34" charset="0"/>
                <a:cs typeface="Arial" panose="020B0604020202020204" pitchFamily="34" charset="0"/>
              </a:rPr>
              <a:t>Decision tree with a score of 0.8892857142857142</a:t>
            </a:r>
          </a:p>
          <a:p>
            <a:r>
              <a:rPr lang="en-US" sz="2400" dirty="0">
                <a:solidFill>
                  <a:schemeClr val="tx1"/>
                </a:solidFill>
                <a:latin typeface="Arial" panose="020B0604020202020204" pitchFamily="34" charset="0"/>
                <a:cs typeface="Arial" panose="020B0604020202020204" pitchFamily="34" charset="0"/>
              </a:rPr>
              <a:t>K nearest neighbors (KNN) with a score of 0.8482142857142858</a:t>
            </a:r>
          </a:p>
          <a:p>
            <a:r>
              <a:rPr lang="en-US" sz="2400" dirty="0">
                <a:solidFill>
                  <a:schemeClr val="tx1"/>
                </a:solidFill>
                <a:latin typeface="Arial" panose="020B0604020202020204" pitchFamily="34" charset="0"/>
                <a:cs typeface="Arial" panose="020B0604020202020204" pitchFamily="34" charset="0"/>
              </a:rPr>
              <a:t>Support vector machine (SVM) with a score of 0.8482142857142856</a:t>
            </a:r>
          </a:p>
          <a:p>
            <a:r>
              <a:rPr lang="en-US" sz="2400" dirty="0">
                <a:solidFill>
                  <a:schemeClr val="tx1"/>
                </a:solidFill>
                <a:latin typeface="Arial" panose="020B0604020202020204" pitchFamily="34" charset="0"/>
                <a:cs typeface="Arial" panose="020B0604020202020204" pitchFamily="34" charset="0"/>
              </a:rPr>
              <a:t>Logistic regression with a score of 0.8464285714285713</a:t>
            </a:r>
            <a:endParaRPr lang="en-MY" sz="18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cs typeface="Arial" panose="020B0604020202020204" pitchFamily="34" charset="0"/>
              </a:rPr>
              <a:t>RESULTS</a:t>
            </a:r>
          </a:p>
          <a:p>
            <a:pPr>
              <a:spcBef>
                <a:spcPts val="500"/>
              </a:spcBef>
            </a:pPr>
            <a:r>
              <a:rPr lang="en-US" sz="5400" b="1" dirty="0">
                <a:latin typeface="Arial Black" panose="020B0A04020102020204" pitchFamily="34" charset="0"/>
                <a:cs typeface="Arial" panose="020B0604020202020204" pitchFamily="34" charset="0"/>
              </a:rPr>
              <a:t>       Predictive Analysis</a:t>
            </a:r>
          </a:p>
        </p:txBody>
      </p:sp>
    </p:spTree>
    <p:extLst>
      <p:ext uri="{BB962C8B-B14F-4D97-AF65-F5344CB8AC3E}">
        <p14:creationId xmlns:p14="http://schemas.microsoft.com/office/powerpoint/2010/main" val="18468420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561272"/>
            <a:ext cx="10515600" cy="4731244"/>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visual data analysis suggests certain features may influence the outcome of the mission in various ways. For instance, heavier payloads appear to correlate with a higher success rate in orbits such as Polar, LEO, and ISS. However, with GTO orbits, it is less clear-cut as both successful and unsuccessful landings are observed.</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As a result, it is understood that each feature can impact the mission result to some extent. While it is challenging to determine precisely how these features affect the outcome, machine learning algorithms can be applied to discern patterns from historical data to forecast the likelihood of mission success based on the available features.</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DISCUSSION</a:t>
            </a:r>
          </a:p>
        </p:txBody>
      </p:sp>
    </p:spTree>
    <p:extLst>
      <p:ext uri="{BB962C8B-B14F-4D97-AF65-F5344CB8AC3E}">
        <p14:creationId xmlns:p14="http://schemas.microsoft.com/office/powerpoint/2010/main" val="41386647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790073" y="1476275"/>
            <a:ext cx="10515600" cy="4731244"/>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The objective of this project is to forecast whether the initial stage of a Falcon 9 rocket will successfully land, thus assisting in cost estimation for each launch. Various aspects of a Falcon 9 launch, including payload weight and orbital trajectory, potentially influence mission results. </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A suite of machine learning techniques has been applied to historical launch data to construct models capable of predicting Falcon 9 launch outcomes. Of the four machine learning models tested, the decision tree model emerged as the most effective.</a:t>
            </a:r>
            <a:endParaRPr lang="en-US" sz="18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CONCLUSION</a:t>
            </a:r>
          </a:p>
        </p:txBody>
      </p:sp>
    </p:spTree>
    <p:extLst>
      <p:ext uri="{BB962C8B-B14F-4D97-AF65-F5344CB8AC3E}">
        <p14:creationId xmlns:p14="http://schemas.microsoft.com/office/powerpoint/2010/main" val="3127404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387860"/>
            <a:ext cx="10515600" cy="5333506"/>
          </a:xfrm>
        </p:spPr>
        <p:txBody>
          <a:bodyPr>
            <a:normAutofit/>
          </a:bodyPr>
          <a:lstStyle/>
          <a:p>
            <a:pPr marL="0" indent="0">
              <a:buNone/>
            </a:pPr>
            <a:r>
              <a:rPr lang="en-US" sz="2000" dirty="0">
                <a:solidFill>
                  <a:schemeClr val="tx1"/>
                </a:solidFill>
                <a:latin typeface="Arial" panose="020B0604020202020204" pitchFamily="34" charset="0"/>
                <a:cs typeface="Arial" panose="020B0604020202020204" pitchFamily="34" charset="0"/>
              </a:rPr>
              <a:t>Our capstone project methodology is structured as follows:</a:t>
            </a:r>
          </a:p>
          <a:p>
            <a:pPr marL="0" indent="0">
              <a:buNone/>
            </a:pPr>
            <a:endParaRPr lang="en-US" sz="2000" dirty="0">
              <a:solidFill>
                <a:schemeClr val="tx1"/>
              </a:solidFill>
              <a:latin typeface="Arial" panose="020B0604020202020204" pitchFamily="34" charset="0"/>
              <a:cs typeface="Arial" panose="020B0604020202020204" pitchFamily="34" charset="0"/>
            </a:endParaRPr>
          </a:p>
          <a:p>
            <a:pPr marL="914400" lvl="1" indent="-457200">
              <a:buFont typeface="+mj-lt"/>
              <a:buAutoNum type="arabicPeriod"/>
            </a:pPr>
            <a:r>
              <a:rPr lang="en-US" sz="2000" dirty="0">
                <a:solidFill>
                  <a:schemeClr val="tx1"/>
                </a:solidFill>
                <a:latin typeface="Arial" panose="020B0604020202020204" pitchFamily="34" charset="0"/>
                <a:cs typeface="Arial" panose="020B0604020202020204" pitchFamily="34" charset="0"/>
              </a:rPr>
              <a:t>For data collection, cleaning, and preparation, we utilize the SpaceX API and methods of web scraping.</a:t>
            </a:r>
          </a:p>
          <a:p>
            <a:pPr marL="914400" lvl="1" indent="-457200">
              <a:buFont typeface="+mj-lt"/>
              <a:buAutoNum type="arabicPeriod"/>
            </a:pPr>
            <a:endParaRPr lang="en-US" sz="2000" dirty="0">
              <a:solidFill>
                <a:schemeClr val="tx1"/>
              </a:solidFill>
              <a:latin typeface="Arial" panose="020B0604020202020204" pitchFamily="34" charset="0"/>
              <a:cs typeface="Arial" panose="020B0604020202020204" pitchFamily="34" charset="0"/>
            </a:endParaRPr>
          </a:p>
          <a:p>
            <a:pPr marL="914400" lvl="1" indent="-457200">
              <a:buFont typeface="+mj-lt"/>
              <a:buAutoNum type="arabicPeriod"/>
            </a:pPr>
            <a:r>
              <a:rPr lang="en-US" sz="2000" dirty="0">
                <a:solidFill>
                  <a:schemeClr val="tx1"/>
                </a:solidFill>
                <a:latin typeface="Arial" panose="020B0604020202020204" pitchFamily="34" charset="0"/>
                <a:cs typeface="Arial" panose="020B0604020202020204" pitchFamily="34" charset="0"/>
              </a:rPr>
              <a:t>We conduct Exploratory Data Analysis (EDA) with the aid of libraries such as Pandas, NumPy, and tools like SQL for database interaction.</a:t>
            </a:r>
          </a:p>
          <a:p>
            <a:pPr marL="914400" lvl="1" indent="-457200">
              <a:buFont typeface="+mj-lt"/>
              <a:buAutoNum type="arabicPeriod"/>
            </a:pPr>
            <a:endParaRPr lang="en-US" sz="1800" dirty="0">
              <a:solidFill>
                <a:schemeClr val="tx1"/>
              </a:solidFill>
              <a:latin typeface="Arial" panose="020B0604020202020204" pitchFamily="34" charset="0"/>
              <a:cs typeface="Arial" panose="020B0604020202020204" pitchFamily="34" charset="0"/>
            </a:endParaRPr>
          </a:p>
          <a:p>
            <a:pPr marL="914400" lvl="1" indent="-457200">
              <a:buFont typeface="+mj-lt"/>
              <a:buAutoNum type="arabicPeriod"/>
            </a:pPr>
            <a:r>
              <a:rPr lang="en-US" sz="2000" dirty="0">
                <a:solidFill>
                  <a:schemeClr val="tx1"/>
                </a:solidFill>
                <a:latin typeface="Arial" panose="020B0604020202020204" pitchFamily="34" charset="0"/>
                <a:cs typeface="Arial" panose="020B0604020202020204" pitchFamily="34" charset="0"/>
              </a:rPr>
              <a:t>We employ Matplotlib, Seaborn, Folium, and Dash for the visualization of data to understand and present our findings visually.</a:t>
            </a:r>
          </a:p>
          <a:p>
            <a:pPr marL="914400" lvl="1" indent="-457200">
              <a:buFont typeface="+mj-lt"/>
              <a:buAutoNum type="arabicPeriod"/>
            </a:pPr>
            <a:endParaRPr lang="en-US" sz="1800" dirty="0">
              <a:solidFill>
                <a:schemeClr val="tx1"/>
              </a:solidFill>
              <a:latin typeface="Arial" panose="020B0604020202020204" pitchFamily="34" charset="0"/>
              <a:cs typeface="Arial" panose="020B0604020202020204" pitchFamily="34" charset="0"/>
            </a:endParaRPr>
          </a:p>
          <a:p>
            <a:pPr marL="914400" lvl="1" indent="-457200">
              <a:buFont typeface="+mj-lt"/>
              <a:buAutoNum type="arabicPeriod"/>
            </a:pPr>
            <a:r>
              <a:rPr lang="en-US" sz="2000" dirty="0">
                <a:solidFill>
                  <a:schemeClr val="tx1"/>
                </a:solidFill>
                <a:latin typeface="Arial" panose="020B0604020202020204" pitchFamily="34" charset="0"/>
                <a:cs typeface="Arial" panose="020B0604020202020204" pitchFamily="34" charset="0"/>
              </a:rPr>
              <a:t>Lastly, we apply machine learning algorithms for prediction purposes, including Logistic Regression, Support Vector Machine (SVM), Decision Tree, and K-Nearest Neighbors (KNN).</a:t>
            </a:r>
            <a:endParaRPr lang="en-US" sz="1800" dirty="0">
              <a:solidFill>
                <a:schemeClr val="tx1"/>
              </a:solidFill>
              <a:latin typeface="Arial" panose="020B0604020202020204" pitchFamily="34" charset="0"/>
              <a:cs typeface="Arial" panose="020B0604020202020204" pitchFamily="34" charset="0"/>
            </a:endParaRPr>
          </a:p>
          <a:p>
            <a:pPr lvl="2"/>
            <a:endParaRPr lang="en-US" sz="1600" dirty="0">
              <a:solidFill>
                <a:schemeClr val="tx1"/>
              </a:solidFill>
              <a:latin typeface="Arial" panose="020B0604020202020204" pitchFamily="34" charset="0"/>
              <a:cs typeface="Arial" panose="020B0604020202020204" pitchFamily="34" charset="0"/>
            </a:endParaRPr>
          </a:p>
          <a:p>
            <a:pPr lvl="1"/>
            <a:endParaRPr lang="en-US" sz="2000" dirty="0">
              <a:solidFill>
                <a:schemeClr val="tx1"/>
              </a:solidFill>
              <a:latin typeface="Arial" panose="020B0604020202020204" pitchFamily="34" charset="0"/>
              <a:cs typeface="Arial" panose="020B0604020202020204" pitchFamily="34" charset="0"/>
            </a:endParaRPr>
          </a:p>
          <a:p>
            <a:pPr lvl="1"/>
            <a:endParaRPr lang="en-US" sz="2000" dirty="0">
              <a:solidFill>
                <a:schemeClr val="tx1"/>
              </a:solidFill>
              <a:latin typeface="Arial" panose="020B0604020202020204" pitchFamily="34" charset="0"/>
              <a:cs typeface="Arial" panose="020B0604020202020204" pitchFamily="34" charset="0"/>
            </a:endParaRPr>
          </a:p>
          <a:p>
            <a:endParaRPr lang="en-US" sz="2000" dirty="0">
              <a:solidFill>
                <a:schemeClr val="tx1"/>
              </a:solidFill>
              <a:latin typeface="Arial" panose="020B0604020202020204" pitchFamily="34" charset="0"/>
              <a:cs typeface="Arial" panose="020B0604020202020204" pitchFamily="34" charset="0"/>
            </a:endParaRPr>
          </a:p>
          <a:p>
            <a:pPr lvl="1"/>
            <a:endParaRPr lang="en-US" sz="16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METHODOLOGY </a:t>
            </a:r>
          </a:p>
        </p:txBody>
      </p:sp>
    </p:spTree>
    <p:extLst>
      <p:ext uri="{BB962C8B-B14F-4D97-AF65-F5344CB8AC3E}">
        <p14:creationId xmlns:p14="http://schemas.microsoft.com/office/powerpoint/2010/main" val="3244792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594560" y="1374441"/>
            <a:ext cx="11094119" cy="4731244"/>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In the first phase of our methodology, we concentrate on sourcing and refining data. We utilize the SpaceX API, available at </a:t>
            </a:r>
            <a:r>
              <a:rPr lang="en-US" sz="2400" dirty="0">
                <a:solidFill>
                  <a:srgbClr val="00B0F0"/>
                </a:solidFill>
                <a:latin typeface="Arial" panose="020B0604020202020204" pitchFamily="34" charset="0"/>
                <a:cs typeface="Arial" panose="020B0604020202020204" pitchFamily="34" charset="0"/>
              </a:rPr>
              <a:t>https://api.spacexdata.com/v4/rockets/, </a:t>
            </a:r>
            <a:r>
              <a:rPr lang="en-US" sz="2400" dirty="0">
                <a:solidFill>
                  <a:schemeClr val="tx1"/>
                </a:solidFill>
                <a:latin typeface="Arial" panose="020B0604020202020204" pitchFamily="34" charset="0"/>
                <a:cs typeface="Arial" panose="020B0604020202020204" pitchFamily="34" charset="0"/>
              </a:rPr>
              <a:t>to collect information on a range of SpaceX rocket launches, specifically narrowing down to Falcon 9 launches. </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To ensure data quality, we address missing values by imputing the mean of the respective feature they are missing from. The dataset we compile consists of 90 instances, each described by 17 features. An example of the initial data can be seen in the subsequent illustration.</a:t>
            </a:r>
            <a:endParaRPr lang="en-US" sz="1800" dirty="0">
              <a:solidFill>
                <a:schemeClr val="tx1"/>
              </a:solidFill>
              <a:latin typeface="Arial" panose="020B0604020202020204" pitchFamily="34" charset="0"/>
              <a:cs typeface="Arial" panose="020B0604020202020204" pitchFamily="34" charset="0"/>
            </a:endParaRPr>
          </a:p>
          <a:p>
            <a:pPr marL="457200" lvl="1" indent="0">
              <a:buNone/>
            </a:pPr>
            <a:endParaRPr lang="en-US" dirty="0">
              <a:solidFill>
                <a:schemeClr val="tx1"/>
              </a:solidFill>
              <a:latin typeface="Arial" panose="020B0604020202020204" pitchFamily="34" charset="0"/>
              <a:cs typeface="Arial" panose="020B0604020202020204" pitchFamily="34" charset="0"/>
            </a:endParaRPr>
          </a:p>
          <a:p>
            <a:pPr marL="457200" lvl="1" indent="0">
              <a:buNone/>
            </a:pPr>
            <a:endParaRPr lang="en-US"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457200" lvl="1" indent="0">
              <a:buNone/>
            </a:pPr>
            <a:endParaRPr lang="en-US" sz="18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METHODOLOGY</a:t>
            </a:r>
          </a:p>
          <a:p>
            <a:pPr>
              <a:spcBef>
                <a:spcPts val="500"/>
              </a:spcBef>
            </a:pPr>
            <a:r>
              <a:rPr lang="en-US" sz="3400" b="1" dirty="0">
                <a:latin typeface="Arial Black" panose="020B0A04020102020204" pitchFamily="34" charset="0"/>
              </a:rPr>
              <a:t>       1. Gathering, refining, and structuring data </a:t>
            </a:r>
          </a:p>
        </p:txBody>
      </p:sp>
      <p:pic>
        <p:nvPicPr>
          <p:cNvPr id="8" name="Picture 7">
            <a:extLst>
              <a:ext uri="{FF2B5EF4-FFF2-40B4-BE49-F238E27FC236}">
                <a16:creationId xmlns:a16="http://schemas.microsoft.com/office/drawing/2014/main" id="{0ADAE0DC-976E-B14A-88E3-EFB06F37836A}"/>
              </a:ext>
            </a:extLst>
          </p:cNvPr>
          <p:cNvPicPr>
            <a:picLocks noChangeAspect="1"/>
          </p:cNvPicPr>
          <p:nvPr/>
        </p:nvPicPr>
        <p:blipFill>
          <a:blip r:embed="rId2"/>
          <a:stretch>
            <a:fillRect/>
          </a:stretch>
        </p:blipFill>
        <p:spPr>
          <a:xfrm>
            <a:off x="594560" y="4820083"/>
            <a:ext cx="11002879" cy="1839053"/>
          </a:xfrm>
          <a:prstGeom prst="rect">
            <a:avLst/>
          </a:prstGeom>
        </p:spPr>
      </p:pic>
    </p:spTree>
    <p:extLst>
      <p:ext uri="{BB962C8B-B14F-4D97-AF65-F5344CB8AC3E}">
        <p14:creationId xmlns:p14="http://schemas.microsoft.com/office/powerpoint/2010/main" val="2600051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758707" y="1312153"/>
            <a:ext cx="10515600" cy="4731244"/>
          </a:xfrm>
        </p:spPr>
        <p:txBody>
          <a:bodyPr>
            <a:normAutofit/>
          </a:bodyPr>
          <a:lstStyle/>
          <a:p>
            <a:pPr marL="0" indent="0">
              <a:buNone/>
            </a:pPr>
            <a:r>
              <a:rPr lang="en-US" sz="2400" dirty="0">
                <a:solidFill>
                  <a:schemeClr val="tx1"/>
                </a:solidFill>
              </a:rPr>
              <a:t>Additionally, we employ web scraping to augment our dataset with Falcon 9 launch details from Wikipedia, specifically from the page "List of Falcon 9 and Falcon Heavy launches," archived at </a:t>
            </a:r>
            <a:r>
              <a:rPr lang="en-US" sz="2400" dirty="0">
                <a:solidFill>
                  <a:srgbClr val="00B0F0"/>
                </a:solidFill>
              </a:rPr>
              <a:t>https://en.wikipedia.org/w/index.php?title=List_of_Falcon_9_and_Falcon_Heavy_launches&amp;oldid=1027686922</a:t>
            </a:r>
            <a:r>
              <a:rPr lang="en-US" sz="2400" dirty="0">
                <a:solidFill>
                  <a:schemeClr val="tx1"/>
                </a:solidFill>
              </a:rPr>
              <a:t>. </a:t>
            </a:r>
          </a:p>
          <a:p>
            <a:pPr marL="0" indent="0">
              <a:buNone/>
            </a:pPr>
            <a:endParaRPr lang="en-US" sz="2400" dirty="0">
              <a:solidFill>
                <a:schemeClr val="tx1"/>
              </a:solidFill>
            </a:endParaRPr>
          </a:p>
          <a:p>
            <a:pPr marL="0" indent="0">
              <a:buNone/>
            </a:pPr>
            <a:r>
              <a:rPr lang="en-US" sz="2400" dirty="0">
                <a:solidFill>
                  <a:schemeClr val="tx1"/>
                </a:solidFill>
              </a:rPr>
              <a:t>This source exclusively provides Falcon 9 launch data, from which we extracted a dataset comprising 121 records, each characterized by 11 attributes. A depiction of the initial dataset rows is provided in the following visual.</a:t>
            </a:r>
            <a:endParaRPr lang="en-US" sz="1800" dirty="0">
              <a:solidFill>
                <a:schemeClr val="tx1"/>
              </a:solidFill>
            </a:endParaRPr>
          </a:p>
          <a:p>
            <a:pPr lvl="1"/>
            <a:endParaRPr lang="en-US" dirty="0">
              <a:solidFill>
                <a:schemeClr val="tx1"/>
              </a:solidFill>
            </a:endParaRPr>
          </a:p>
          <a:p>
            <a:pPr lvl="1"/>
            <a:endParaRPr lang="en-US" dirty="0">
              <a:solidFill>
                <a:schemeClr val="tx1"/>
              </a:solidFill>
            </a:endParaRPr>
          </a:p>
          <a:p>
            <a:endParaRPr lang="en-US" sz="2400" dirty="0">
              <a:solidFill>
                <a:schemeClr val="tx1"/>
              </a:solidFill>
            </a:endParaRPr>
          </a:p>
          <a:p>
            <a:pPr lvl="1"/>
            <a:endParaRPr lang="en-US" sz="1800" dirty="0">
              <a:solidFill>
                <a:schemeClr val="tx1"/>
              </a:solidFill>
            </a:endParaRPr>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METHODOLOGY</a:t>
            </a:r>
          </a:p>
          <a:p>
            <a:pPr>
              <a:spcBef>
                <a:spcPts val="500"/>
              </a:spcBef>
            </a:pPr>
            <a:r>
              <a:rPr lang="en-US" sz="3400" b="1" dirty="0">
                <a:latin typeface="Arial Black" panose="020B0A04020102020204" pitchFamily="34" charset="0"/>
              </a:rPr>
              <a:t> 	1. Gathering, refining, and structuring data </a:t>
            </a:r>
          </a:p>
        </p:txBody>
      </p:sp>
      <p:pic>
        <p:nvPicPr>
          <p:cNvPr id="7" name="Picture 6">
            <a:extLst>
              <a:ext uri="{FF2B5EF4-FFF2-40B4-BE49-F238E27FC236}">
                <a16:creationId xmlns:a16="http://schemas.microsoft.com/office/drawing/2014/main" id="{7028EF35-E096-3E41-B917-D28293E60B99}"/>
              </a:ext>
            </a:extLst>
          </p:cNvPr>
          <p:cNvPicPr>
            <a:picLocks noChangeAspect="1"/>
          </p:cNvPicPr>
          <p:nvPr/>
        </p:nvPicPr>
        <p:blipFill>
          <a:blip r:embed="rId2"/>
          <a:stretch>
            <a:fillRect/>
          </a:stretch>
        </p:blipFill>
        <p:spPr>
          <a:xfrm>
            <a:off x="956186" y="4692319"/>
            <a:ext cx="10120642" cy="2007323"/>
          </a:xfrm>
          <a:prstGeom prst="rect">
            <a:avLst/>
          </a:prstGeom>
        </p:spPr>
      </p:pic>
    </p:spTree>
    <p:extLst>
      <p:ext uri="{BB962C8B-B14F-4D97-AF65-F5344CB8AC3E}">
        <p14:creationId xmlns:p14="http://schemas.microsoft.com/office/powerpoint/2010/main" val="1576349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923169"/>
            <a:ext cx="10515600" cy="2659484"/>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Subsequent to the initial data collection, the dataset undergoes further processing to fill any missing values and encode categorical features using one-hot encoding technique. We also introduce an additional 'Class' column to the dataset, which assigns a '0' for a failed launch and a '1' for a successful one. This results in a refined dataset containing 90 instances and 83 features.</a:t>
            </a:r>
            <a:endParaRPr lang="en-US" sz="1800" dirty="0">
              <a:solidFill>
                <a:schemeClr val="tx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panose="020B0604020202020204" pitchFamily="34" charset="0"/>
                <a:cs typeface="Arial" panose="020B0604020202020204" pitchFamily="34" charset="0"/>
              </a:rPr>
              <a:t>METHODOLOGY</a:t>
            </a:r>
          </a:p>
          <a:p>
            <a:pPr>
              <a:spcBef>
                <a:spcPts val="500"/>
              </a:spcBef>
            </a:pPr>
            <a:r>
              <a:rPr lang="en-US" sz="3400" b="1" dirty="0">
                <a:latin typeface="Arial Black" panose="020B0A04020102020204" pitchFamily="34" charset="0"/>
              </a:rPr>
              <a:t> 	1. Gathering, refining, and structuring data </a:t>
            </a:r>
            <a:endParaRPr lang="en-US" sz="3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33084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593694"/>
            <a:ext cx="10515600" cy="4731244"/>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Within our exploratory data analysis, we leverage Pandas and NumPy to extract foundational insights from our data, including the frequency of launches per site, the distribution of orbits, and the success rates of missions.</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For more in-depth queries, we use SQL to address questions regarding the dataset, such as identifying all unique launch sites, computing the total and average payload mass for specific missions like those under NASA's CRS program, and assessing payload variations across different versions of the Falcon 9 rocket, like the F9 v1.1.</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p:txBody>
      </p:sp>
      <p:pic>
        <p:nvPicPr>
          <p:cNvPr id="6146" name="Picture 2">
            <a:extLst>
              <a:ext uri="{FF2B5EF4-FFF2-40B4-BE49-F238E27FC236}">
                <a16:creationId xmlns:a16="http://schemas.microsoft.com/office/drawing/2014/main" id="{F82877E5-D41D-6C48-9AD5-CECED63B4E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6290" y="2639395"/>
            <a:ext cx="2182424" cy="88206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NumPy - Wikipedia">
            <a:extLst>
              <a:ext uri="{FF2B5EF4-FFF2-40B4-BE49-F238E27FC236}">
                <a16:creationId xmlns:a16="http://schemas.microsoft.com/office/drawing/2014/main" id="{CF6682F3-FE56-694B-8E04-427DE4343A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28077" y="2589380"/>
            <a:ext cx="2182424" cy="982091"/>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How to calculate quartiles in SQL (descriptive statistics, SQL, statistics)  - Quora">
            <a:extLst>
              <a:ext uri="{FF2B5EF4-FFF2-40B4-BE49-F238E27FC236}">
                <a16:creationId xmlns:a16="http://schemas.microsoft.com/office/drawing/2014/main" id="{53E704E8-7DDD-0043-9420-0A27982A4C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8708" y="5421917"/>
            <a:ext cx="1489792" cy="779916"/>
          </a:xfrm>
          <a:prstGeom prst="rect">
            <a:avLst/>
          </a:prstGeom>
          <a:noFill/>
          <a:extLst>
            <a:ext uri="{909E8E84-426E-40DD-AFC4-6F175D3DCCD1}">
              <a14:hiddenFill xmlns:a14="http://schemas.microsoft.com/office/drawing/2010/main">
                <a:solidFill>
                  <a:srgbClr val="FFFFFF"/>
                </a:solidFill>
              </a14:hiddenFill>
            </a:ext>
          </a:extLst>
        </p:spPr>
      </p:pic>
      <p:sp>
        <p:nvSpPr>
          <p:cNvPr id="16" name="Title 1">
            <a:extLst>
              <a:ext uri="{FF2B5EF4-FFF2-40B4-BE49-F238E27FC236}">
                <a16:creationId xmlns:a16="http://schemas.microsoft.com/office/drawing/2014/main" id="{B4E71630-AF17-D243-A3AC-591AD96090DE}"/>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Arial Black" panose="020B0A04020102020204" pitchFamily="34" charset="0"/>
              </a:rPr>
              <a:t>METHODOLOGY</a:t>
            </a:r>
          </a:p>
          <a:p>
            <a:pPr>
              <a:spcBef>
                <a:spcPts val="500"/>
              </a:spcBef>
            </a:pPr>
            <a:r>
              <a:rPr lang="en-US" sz="3400" b="1" dirty="0">
                <a:latin typeface="Arial Black" panose="020B0A04020102020204" pitchFamily="34" charset="0"/>
              </a:rPr>
              <a:t>       2. Exploratory Data Analysis (EDA) </a:t>
            </a:r>
          </a:p>
        </p:txBody>
      </p:sp>
    </p:spTree>
    <p:extLst>
      <p:ext uri="{BB962C8B-B14F-4D97-AF65-F5344CB8AC3E}">
        <p14:creationId xmlns:p14="http://schemas.microsoft.com/office/powerpoint/2010/main" val="3714838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94021"/>
            <a:ext cx="10515600" cy="4731244"/>
          </a:xfrm>
        </p:spPr>
        <p:txBody>
          <a:bodyPr>
            <a:normAutofit/>
          </a:bodyPr>
          <a:lstStyle/>
          <a:p>
            <a:pPr marL="0" indent="0">
              <a:buNone/>
            </a:pPr>
            <a:r>
              <a:rPr lang="en-US" sz="2400" dirty="0">
                <a:solidFill>
                  <a:schemeClr val="tx1"/>
                </a:solidFill>
                <a:latin typeface="Arial" panose="020B0604020202020204" pitchFamily="34" charset="0"/>
                <a:cs typeface="Arial" panose="020B0604020202020204" pitchFamily="34" charset="0"/>
              </a:rPr>
              <a:t>For data visualization, we utilize Matplotlib and Seaborn to create scatterplots, bar charts, and line charts, which help us interpret the relationships between key features such as flight number versus launch site, payload mass versus launch site, and success rate versus orbit type.</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rPr>
              <a:t>Additionally, we employ Folium for interactive mapping to pinpoint all launch sites, differentiate between successful and unsuccessful launches at each site, and display the proximity of launch sites to nearby cities, railways, or highways.</a:t>
            </a:r>
            <a:endParaRPr lang="en-US" sz="1800" dirty="0">
              <a:solidFill>
                <a:schemeClr val="tx1"/>
              </a:solidFill>
              <a:latin typeface="Arial" panose="020B0604020202020204" pitchFamily="34" charset="0"/>
              <a:cs typeface="Arial" panose="020B0604020202020204" pitchFamily="34" charset="0"/>
            </a:endParaRPr>
          </a:p>
        </p:txBody>
      </p:sp>
      <p:pic>
        <p:nvPicPr>
          <p:cNvPr id="7170" name="Picture 2" descr="Folium Library | Geospatial visualization via Folium Library">
            <a:extLst>
              <a:ext uri="{FF2B5EF4-FFF2-40B4-BE49-F238E27FC236}">
                <a16:creationId xmlns:a16="http://schemas.microsoft.com/office/drawing/2014/main" id="{886B34A3-2C5C-4541-A82A-086FB65845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0338" y="5651385"/>
            <a:ext cx="2352982" cy="905484"/>
          </a:xfrm>
          <a:prstGeom prst="rect">
            <a:avLst/>
          </a:prstGeom>
          <a:noFill/>
          <a:extLst>
            <a:ext uri="{909E8E84-426E-40DD-AFC4-6F175D3DCCD1}">
              <a14:hiddenFill xmlns:a14="http://schemas.microsoft.com/office/drawing/2010/main">
                <a:solidFill>
                  <a:srgbClr val="FFFFFF"/>
                </a:solidFill>
              </a14:hiddenFill>
            </a:ext>
          </a:extLst>
        </p:spPr>
      </p:pic>
      <p:sp>
        <p:nvSpPr>
          <p:cNvPr id="17" name="Title 1">
            <a:extLst>
              <a:ext uri="{FF2B5EF4-FFF2-40B4-BE49-F238E27FC236}">
                <a16:creationId xmlns:a16="http://schemas.microsoft.com/office/drawing/2014/main" id="{F52A4E83-4FEA-CD4F-9722-EE4D98CE1BCD}"/>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latin typeface="Arial Black" panose="020B0A04020102020204" pitchFamily="34" charset="0"/>
              </a:rPr>
              <a:t>METHODOLOGY</a:t>
            </a:r>
          </a:p>
          <a:p>
            <a:pPr>
              <a:spcBef>
                <a:spcPts val="500"/>
              </a:spcBef>
            </a:pPr>
            <a:r>
              <a:rPr lang="en-US" sz="5400" b="1" dirty="0">
                <a:latin typeface="Arial Black" panose="020B0A04020102020204" pitchFamily="34" charset="0"/>
              </a:rPr>
              <a:t>       2. Exploratory Data Analysis (EDA) </a:t>
            </a:r>
          </a:p>
        </p:txBody>
      </p:sp>
      <p:pic>
        <p:nvPicPr>
          <p:cNvPr id="1026" name="Picture 2" descr="Matplotlib logo — Matplotlib 3.8.3 documentation">
            <a:extLst>
              <a:ext uri="{FF2B5EF4-FFF2-40B4-BE49-F238E27FC236}">
                <a16:creationId xmlns:a16="http://schemas.microsoft.com/office/drawing/2014/main" id="{D0FF610E-DB93-C625-6E7B-312225AFA3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472" y="3562149"/>
            <a:ext cx="3285122" cy="65702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Top Data Science Python Libraries | 15 Python Libraries for Data Science">
            <a:extLst>
              <a:ext uri="{FF2B5EF4-FFF2-40B4-BE49-F238E27FC236}">
                <a16:creationId xmlns:a16="http://schemas.microsoft.com/office/drawing/2014/main" id="{F4FDCC5C-5E92-739D-7CA9-D9816F6D17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77802" y="3556742"/>
            <a:ext cx="2046032" cy="6624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7150055"/>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510</TotalTime>
  <Words>2096</Words>
  <Application>Microsoft Office PowerPoint</Application>
  <PresentationFormat>Widescreen</PresentationFormat>
  <Paragraphs>186</Paragraphs>
  <Slides>35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Arial Black</vt:lpstr>
      <vt:lpstr>Corbel</vt:lpstr>
      <vt:lpstr>Depth</vt:lpstr>
      <vt:lpstr>Applied Data Science Capstone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Junas Rustia</cp:lastModifiedBy>
  <cp:revision>222</cp:revision>
  <dcterms:created xsi:type="dcterms:W3CDTF">2022-01-04T01:00:05Z</dcterms:created>
  <dcterms:modified xsi:type="dcterms:W3CDTF">2024-03-03T03:41:07Z</dcterms:modified>
</cp:coreProperties>
</file>

<file path=docProps/thumbnail.jpeg>
</file>